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Lst>
  <p:sldSz cx="18288000" cy="10287000"/>
  <p:notesSz cx="6858000" cy="9144000"/>
  <p:embeddedFontLst>
    <p:embeddedFont>
      <p:font typeface="Arimo" panose="020B0604020202020204" charset="0"/>
      <p:regular r:id="rId19"/>
    </p:embeddedFont>
    <p:embeddedFont>
      <p:font typeface="Arimo Bold" panose="020B0604020202020204" charset="0"/>
      <p:regular r:id="rId20"/>
    </p:embeddedFont>
    <p:embeddedFont>
      <p:font typeface="Arimo Bold Italics" panose="020B0604020202020204" charset="0"/>
      <p:regular r:id="rId21"/>
    </p:embeddedFont>
    <p:embeddedFont>
      <p:font typeface="Be Vietnam" panose="020B0604020202020204" charset="0"/>
      <p:regular r:id="rId22"/>
    </p:embeddedFont>
    <p:embeddedFont>
      <p:font typeface="Canva Sans Bold" panose="020B0604020202020204" charset="0"/>
      <p:regular r:id="rId23"/>
    </p:embeddedFont>
    <p:embeddedFont>
      <p:font typeface="Intro Rust"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393"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0.svg"/><Relationship Id="rId7"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sv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41.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6.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55.png"/><Relationship Id="rId5" Type="http://schemas.openxmlformats.org/officeDocument/2006/relationships/image" Target="../media/image42.png"/><Relationship Id="rId10" Type="http://schemas.openxmlformats.org/officeDocument/2006/relationships/image" Target="../media/image1.png"/><Relationship Id="rId4" Type="http://schemas.openxmlformats.org/officeDocument/2006/relationships/image" Target="../media/image41.svg"/><Relationship Id="rId9" Type="http://schemas.openxmlformats.org/officeDocument/2006/relationships/image" Target="../media/image54.svg"/><Relationship Id="rId1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70879" y="8087023"/>
            <a:ext cx="2462381" cy="1390054"/>
          </a:xfrm>
          <a:custGeom>
            <a:avLst/>
            <a:gdLst/>
            <a:ahLst/>
            <a:cxnLst/>
            <a:rect l="l" t="t" r="r" b="b"/>
            <a:pathLst>
              <a:path w="2462381" h="1390054">
                <a:moveTo>
                  <a:pt x="0" y="0"/>
                </a:moveTo>
                <a:lnTo>
                  <a:pt x="2462381" y="0"/>
                </a:lnTo>
                <a:lnTo>
                  <a:pt x="2462381" y="1390054"/>
                </a:lnTo>
                <a:lnTo>
                  <a:pt x="0" y="1390054"/>
                </a:lnTo>
                <a:lnTo>
                  <a:pt x="0" y="0"/>
                </a:lnTo>
                <a:close/>
              </a:path>
            </a:pathLst>
          </a:custGeom>
          <a:blipFill>
            <a:blip r:embed="rId2"/>
            <a:stretch>
              <a:fillRect/>
            </a:stretch>
          </a:blipFill>
        </p:spPr>
      </p:sp>
      <p:sp>
        <p:nvSpPr>
          <p:cNvPr id="3" name="TextBox 3"/>
          <p:cNvSpPr txBox="1"/>
          <p:nvPr/>
        </p:nvSpPr>
        <p:spPr>
          <a:xfrm>
            <a:off x="441506" y="1448143"/>
            <a:ext cx="11198640" cy="1011549"/>
          </a:xfrm>
          <a:prstGeom prst="rect">
            <a:avLst/>
          </a:prstGeom>
        </p:spPr>
        <p:txBody>
          <a:bodyPr lIns="0" tIns="0" rIns="0" bIns="0" rtlCol="0" anchor="t">
            <a:spAutoFit/>
          </a:bodyPr>
          <a:lstStyle/>
          <a:p>
            <a:pPr algn="ctr">
              <a:lnSpc>
                <a:spcPts val="8276"/>
              </a:lnSpc>
            </a:pPr>
            <a:r>
              <a:rPr lang="en-US" sz="5912">
                <a:solidFill>
                  <a:srgbClr val="000000"/>
                </a:solidFill>
                <a:latin typeface="Intro Rust"/>
              </a:rPr>
              <a:t>cranky coders_presents</a:t>
            </a:r>
          </a:p>
        </p:txBody>
      </p:sp>
      <p:sp>
        <p:nvSpPr>
          <p:cNvPr id="4" name="TextBox 4"/>
          <p:cNvSpPr txBox="1"/>
          <p:nvPr/>
        </p:nvSpPr>
        <p:spPr>
          <a:xfrm>
            <a:off x="733375" y="4845806"/>
            <a:ext cx="7404079" cy="4780797"/>
          </a:xfrm>
          <a:prstGeom prst="rect">
            <a:avLst/>
          </a:prstGeom>
        </p:spPr>
        <p:txBody>
          <a:bodyPr lIns="0" tIns="0" rIns="0" bIns="0" rtlCol="0" anchor="t">
            <a:spAutoFit/>
          </a:bodyPr>
          <a:lstStyle/>
          <a:p>
            <a:pPr algn="l">
              <a:lnSpc>
                <a:spcPts val="4235"/>
              </a:lnSpc>
              <a:spcBef>
                <a:spcPct val="0"/>
              </a:spcBef>
            </a:pPr>
            <a:r>
              <a:rPr lang="en-US" sz="3025">
                <a:solidFill>
                  <a:srgbClr val="000000"/>
                </a:solidFill>
                <a:latin typeface="Arimo Bold"/>
              </a:rPr>
              <a:t>A digital wallet is a software application that allows users to store, send, and receive digital currencies or digital assets. To transact using e-RUPI, a digital wallet will need to be integrated with the e-RUPI payment system. The digital wallet will be used to facilitate transactions between the user's e-RUPI account and other payment systems. </a:t>
            </a:r>
          </a:p>
        </p:txBody>
      </p:sp>
      <p:sp>
        <p:nvSpPr>
          <p:cNvPr id="5" name="TextBox 5"/>
          <p:cNvSpPr txBox="1"/>
          <p:nvPr/>
        </p:nvSpPr>
        <p:spPr>
          <a:xfrm>
            <a:off x="7686629" y="9726447"/>
            <a:ext cx="1969770"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 1/20..</a:t>
            </a:r>
          </a:p>
        </p:txBody>
      </p:sp>
      <p:sp>
        <p:nvSpPr>
          <p:cNvPr id="6" name="TextBox 6"/>
          <p:cNvSpPr txBox="1"/>
          <p:nvPr/>
        </p:nvSpPr>
        <p:spPr>
          <a:xfrm>
            <a:off x="733375" y="3691394"/>
            <a:ext cx="5323523"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Problem Statement</a:t>
            </a:r>
          </a:p>
        </p:txBody>
      </p:sp>
      <p:grpSp>
        <p:nvGrpSpPr>
          <p:cNvPr id="7" name="Group 7"/>
          <p:cNvGrpSpPr/>
          <p:nvPr/>
        </p:nvGrpSpPr>
        <p:grpSpPr>
          <a:xfrm>
            <a:off x="10931173" y="2878792"/>
            <a:ext cx="5206037" cy="5208231"/>
            <a:chOff x="0" y="0"/>
            <a:chExt cx="6941382" cy="6944308"/>
          </a:xfrm>
        </p:grpSpPr>
        <p:grpSp>
          <p:nvGrpSpPr>
            <p:cNvPr id="8" name="Group 8"/>
            <p:cNvGrpSpPr/>
            <p:nvPr/>
          </p:nvGrpSpPr>
          <p:grpSpPr>
            <a:xfrm>
              <a:off x="0" y="0"/>
              <a:ext cx="6941382" cy="6944308"/>
              <a:chOff x="0" y="0"/>
              <a:chExt cx="6832800" cy="6835680"/>
            </a:xfrm>
          </p:grpSpPr>
          <p:sp>
            <p:nvSpPr>
              <p:cNvPr id="9" name="Freeform 9"/>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10" name="Group 10"/>
            <p:cNvGrpSpPr/>
            <p:nvPr/>
          </p:nvGrpSpPr>
          <p:grpSpPr>
            <a:xfrm>
              <a:off x="269188" y="1256472"/>
              <a:ext cx="676110" cy="687629"/>
              <a:chOff x="0" y="0"/>
              <a:chExt cx="549360" cy="558720"/>
            </a:xfrm>
          </p:grpSpPr>
          <p:sp>
            <p:nvSpPr>
              <p:cNvPr id="11" name="Freeform 11"/>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2" name="Freeform 12"/>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13" name="Group 13"/>
            <p:cNvGrpSpPr/>
            <p:nvPr/>
          </p:nvGrpSpPr>
          <p:grpSpPr>
            <a:xfrm>
              <a:off x="5996084" y="1256472"/>
              <a:ext cx="676110" cy="687629"/>
              <a:chOff x="0" y="0"/>
              <a:chExt cx="549360" cy="558720"/>
            </a:xfrm>
          </p:grpSpPr>
          <p:sp>
            <p:nvSpPr>
              <p:cNvPr id="14" name="Freeform 14"/>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5" name="Freeform 15"/>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16" name="Group 16"/>
            <p:cNvGrpSpPr/>
            <p:nvPr/>
          </p:nvGrpSpPr>
          <p:grpSpPr>
            <a:xfrm>
              <a:off x="5996084" y="5079751"/>
              <a:ext cx="676110" cy="68762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19" name="Group 19"/>
            <p:cNvGrpSpPr/>
            <p:nvPr/>
          </p:nvGrpSpPr>
          <p:grpSpPr>
            <a:xfrm>
              <a:off x="269188" y="5079751"/>
              <a:ext cx="676110" cy="687629"/>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grpSp>
        <p:nvGrpSpPr>
          <p:cNvPr id="22" name="Group 22"/>
          <p:cNvGrpSpPr/>
          <p:nvPr/>
        </p:nvGrpSpPr>
        <p:grpSpPr>
          <a:xfrm>
            <a:off x="11640146" y="3588863"/>
            <a:ext cx="3788090" cy="3788090"/>
            <a:chOff x="0" y="0"/>
            <a:chExt cx="5050787" cy="5050787"/>
          </a:xfrm>
        </p:grpSpPr>
        <p:grpSp>
          <p:nvGrpSpPr>
            <p:cNvPr id="23" name="Group 23"/>
            <p:cNvGrpSpPr/>
            <p:nvPr/>
          </p:nvGrpSpPr>
          <p:grpSpPr>
            <a:xfrm>
              <a:off x="0" y="0"/>
              <a:ext cx="5050787" cy="50507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006FCF"/>
                </a:solidFill>
                <a:prstDash val="solid"/>
                <a:miter/>
              </a:ln>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707733" y="1472557"/>
              <a:ext cx="3635320" cy="2049373"/>
            </a:xfrm>
            <a:custGeom>
              <a:avLst/>
              <a:gdLst/>
              <a:ahLst/>
              <a:cxnLst/>
              <a:rect l="l" t="t" r="r" b="b"/>
              <a:pathLst>
                <a:path w="3635320" h="2049373">
                  <a:moveTo>
                    <a:pt x="0" y="0"/>
                  </a:moveTo>
                  <a:lnTo>
                    <a:pt x="3635320" y="0"/>
                  </a:lnTo>
                  <a:lnTo>
                    <a:pt x="3635320" y="2049373"/>
                  </a:lnTo>
                  <a:lnTo>
                    <a:pt x="0" y="2049373"/>
                  </a:lnTo>
                  <a:lnTo>
                    <a:pt x="0" y="0"/>
                  </a:lnTo>
                  <a:close/>
                </a:path>
              </a:pathLst>
            </a:custGeom>
            <a:blipFill>
              <a:blip r:embed="rId3"/>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9798713" y="2021026"/>
            <a:ext cx="687797" cy="687797"/>
            <a:chOff x="0" y="0"/>
            <a:chExt cx="812800" cy="812800"/>
          </a:xfrm>
        </p:grpSpPr>
        <p:sp>
          <p:nvSpPr>
            <p:cNvPr id="3" name="Freeform 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4" name="TextBox 4"/>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grpSp>
        <p:nvGrpSpPr>
          <p:cNvPr id="5" name="Group 5"/>
          <p:cNvGrpSpPr/>
          <p:nvPr/>
        </p:nvGrpSpPr>
        <p:grpSpPr>
          <a:xfrm>
            <a:off x="869184" y="1977257"/>
            <a:ext cx="687797" cy="687797"/>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7" name="TextBox 7"/>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sp>
        <p:nvSpPr>
          <p:cNvPr id="8" name="Freeform 8"/>
          <p:cNvSpPr/>
          <p:nvPr/>
        </p:nvSpPr>
        <p:spPr>
          <a:xfrm>
            <a:off x="11530715" y="4478079"/>
            <a:ext cx="5728585" cy="5699225"/>
          </a:xfrm>
          <a:custGeom>
            <a:avLst/>
            <a:gdLst/>
            <a:ahLst/>
            <a:cxnLst/>
            <a:rect l="l" t="t" r="r" b="b"/>
            <a:pathLst>
              <a:path w="5728585" h="5699225">
                <a:moveTo>
                  <a:pt x="0" y="0"/>
                </a:moveTo>
                <a:lnTo>
                  <a:pt x="5728585" y="0"/>
                </a:lnTo>
                <a:lnTo>
                  <a:pt x="5728585" y="5699224"/>
                </a:lnTo>
                <a:lnTo>
                  <a:pt x="0" y="5699224"/>
                </a:lnTo>
                <a:lnTo>
                  <a:pt x="0" y="0"/>
                </a:lnTo>
                <a:close/>
              </a:path>
            </a:pathLst>
          </a:custGeom>
          <a:blipFill>
            <a:blip r:embed="rId2"/>
            <a:stretch>
              <a:fillRect l="-11131" t="-11225" r="-7420" b="-7937"/>
            </a:stretch>
          </a:blipFill>
        </p:spPr>
      </p:sp>
      <p:sp>
        <p:nvSpPr>
          <p:cNvPr id="9" name="Freeform 9"/>
          <p:cNvSpPr/>
          <p:nvPr/>
        </p:nvSpPr>
        <p:spPr>
          <a:xfrm>
            <a:off x="670627" y="4697253"/>
            <a:ext cx="7559389" cy="6384534"/>
          </a:xfrm>
          <a:custGeom>
            <a:avLst/>
            <a:gdLst/>
            <a:ahLst/>
            <a:cxnLst/>
            <a:rect l="l" t="t" r="r" b="b"/>
            <a:pathLst>
              <a:path w="7559389" h="6384534">
                <a:moveTo>
                  <a:pt x="0" y="0"/>
                </a:moveTo>
                <a:lnTo>
                  <a:pt x="7559388" y="0"/>
                </a:lnTo>
                <a:lnTo>
                  <a:pt x="7559388" y="6384534"/>
                </a:lnTo>
                <a:lnTo>
                  <a:pt x="0" y="6384534"/>
                </a:lnTo>
                <a:lnTo>
                  <a:pt x="0" y="0"/>
                </a:lnTo>
                <a:close/>
              </a:path>
            </a:pathLst>
          </a:custGeom>
          <a:blipFill>
            <a:blip r:embed="rId3"/>
            <a:stretch>
              <a:fillRect/>
            </a:stretch>
          </a:blipFill>
        </p:spPr>
      </p:sp>
      <p:sp>
        <p:nvSpPr>
          <p:cNvPr id="10" name="TextBox 10"/>
          <p:cNvSpPr txBox="1"/>
          <p:nvPr/>
        </p:nvSpPr>
        <p:spPr>
          <a:xfrm>
            <a:off x="1627841" y="1765894"/>
            <a:ext cx="2556074" cy="899160"/>
          </a:xfrm>
          <a:prstGeom prst="rect">
            <a:avLst/>
          </a:prstGeom>
        </p:spPr>
        <p:txBody>
          <a:bodyPr lIns="0" tIns="0" rIns="0" bIns="0" rtlCol="0" anchor="t">
            <a:spAutoFit/>
          </a:bodyPr>
          <a:lstStyle/>
          <a:p>
            <a:pPr algn="ctr">
              <a:lnSpc>
                <a:spcPts val="7139"/>
              </a:lnSpc>
              <a:spcBef>
                <a:spcPct val="0"/>
              </a:spcBef>
            </a:pPr>
            <a:r>
              <a:rPr lang="en-US" sz="5100">
                <a:solidFill>
                  <a:srgbClr val="000000"/>
                </a:solidFill>
                <a:latin typeface="Arimo Bold"/>
              </a:rPr>
              <a:t>Security</a:t>
            </a:r>
          </a:p>
        </p:txBody>
      </p:sp>
      <p:sp>
        <p:nvSpPr>
          <p:cNvPr id="11" name="TextBox 11"/>
          <p:cNvSpPr txBox="1"/>
          <p:nvPr/>
        </p:nvSpPr>
        <p:spPr>
          <a:xfrm>
            <a:off x="1040541" y="551204"/>
            <a:ext cx="3017862"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SOLUTION</a:t>
            </a:r>
          </a:p>
        </p:txBody>
      </p:sp>
      <p:sp>
        <p:nvSpPr>
          <p:cNvPr id="12" name="TextBox 12"/>
          <p:cNvSpPr txBox="1"/>
          <p:nvPr/>
        </p:nvSpPr>
        <p:spPr>
          <a:xfrm>
            <a:off x="10673800" y="1765894"/>
            <a:ext cx="6945511" cy="899160"/>
          </a:xfrm>
          <a:prstGeom prst="rect">
            <a:avLst/>
          </a:prstGeom>
        </p:spPr>
        <p:txBody>
          <a:bodyPr lIns="0" tIns="0" rIns="0" bIns="0" rtlCol="0" anchor="t">
            <a:spAutoFit/>
          </a:bodyPr>
          <a:lstStyle/>
          <a:p>
            <a:pPr algn="ctr">
              <a:lnSpc>
                <a:spcPts val="7139"/>
              </a:lnSpc>
              <a:spcBef>
                <a:spcPct val="0"/>
              </a:spcBef>
            </a:pPr>
            <a:r>
              <a:rPr lang="en-US" sz="5100">
                <a:solidFill>
                  <a:srgbClr val="000000"/>
                </a:solidFill>
                <a:latin typeface="Arimo Bold"/>
              </a:rPr>
              <a:t>Digitizing transactions</a:t>
            </a:r>
          </a:p>
        </p:txBody>
      </p:sp>
      <p:sp>
        <p:nvSpPr>
          <p:cNvPr id="13" name="TextBox 13"/>
          <p:cNvSpPr txBox="1"/>
          <p:nvPr/>
        </p:nvSpPr>
        <p:spPr>
          <a:xfrm>
            <a:off x="1028700" y="2936750"/>
            <a:ext cx="7065840" cy="2622238"/>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Arimo"/>
              </a:rPr>
              <a:t>Transaction Confirmation :</a:t>
            </a:r>
            <a:r>
              <a:rPr lang="en-US" sz="2499">
                <a:solidFill>
                  <a:srgbClr val="000000"/>
                </a:solidFill>
                <a:latin typeface="Arimo Bold"/>
              </a:rPr>
              <a:t> 2 Factor Authentication</a:t>
            </a:r>
          </a:p>
          <a:p>
            <a:pPr marL="539749" lvl="1" indent="-269875" algn="l">
              <a:lnSpc>
                <a:spcPts val="3499"/>
              </a:lnSpc>
              <a:buFont typeface="Arial"/>
              <a:buChar char="•"/>
            </a:pPr>
            <a:r>
              <a:rPr lang="en-US" sz="2499">
                <a:solidFill>
                  <a:srgbClr val="000000"/>
                </a:solidFill>
                <a:latin typeface="Arimo"/>
              </a:rPr>
              <a:t>Data encryption : </a:t>
            </a:r>
            <a:r>
              <a:rPr lang="en-US" sz="2499">
                <a:solidFill>
                  <a:srgbClr val="000000"/>
                </a:solidFill>
                <a:latin typeface="Arimo Bold"/>
              </a:rPr>
              <a:t>bcrypt</a:t>
            </a:r>
            <a:r>
              <a:rPr lang="en-US" sz="2499">
                <a:solidFill>
                  <a:srgbClr val="000000"/>
                </a:solidFill>
                <a:latin typeface="Arimo"/>
              </a:rPr>
              <a:t> library ( Blowfish encryption algorithm)</a:t>
            </a:r>
          </a:p>
          <a:p>
            <a:pPr marL="539749" lvl="1" indent="-269875" algn="l">
              <a:lnSpc>
                <a:spcPts val="3499"/>
              </a:lnSpc>
              <a:buFont typeface="Arial"/>
              <a:buChar char="•"/>
            </a:pPr>
            <a:r>
              <a:rPr lang="en-US" sz="2499">
                <a:solidFill>
                  <a:srgbClr val="000000"/>
                </a:solidFill>
                <a:latin typeface="Arimo"/>
              </a:rPr>
              <a:t>Authentication : </a:t>
            </a:r>
            <a:r>
              <a:rPr lang="en-US" sz="2499">
                <a:solidFill>
                  <a:srgbClr val="000000"/>
                </a:solidFill>
                <a:latin typeface="Arimo Bold"/>
              </a:rPr>
              <a:t>JWT tokens </a:t>
            </a:r>
            <a:r>
              <a:rPr lang="en-US" sz="2499">
                <a:solidFill>
                  <a:srgbClr val="000000"/>
                </a:solidFill>
                <a:latin typeface="Arimo"/>
              </a:rPr>
              <a:t>(RSA using SHA256)</a:t>
            </a:r>
          </a:p>
        </p:txBody>
      </p:sp>
      <p:sp>
        <p:nvSpPr>
          <p:cNvPr id="14" name="TextBox 14"/>
          <p:cNvSpPr txBox="1"/>
          <p:nvPr/>
        </p:nvSpPr>
        <p:spPr>
          <a:xfrm>
            <a:off x="9798713" y="2636479"/>
            <a:ext cx="5432832" cy="1635125"/>
          </a:xfrm>
          <a:prstGeom prst="rect">
            <a:avLst/>
          </a:prstGeom>
        </p:spPr>
        <p:txBody>
          <a:bodyPr lIns="0" tIns="0" rIns="0" bIns="0" rtlCol="0" anchor="t">
            <a:spAutoFit/>
          </a:bodyPr>
          <a:lstStyle/>
          <a:p>
            <a:pPr algn="l">
              <a:lnSpc>
                <a:spcPts val="3249"/>
              </a:lnSpc>
            </a:pPr>
            <a:endParaRPr/>
          </a:p>
          <a:p>
            <a:pPr marL="539749" lvl="1" indent="-269875" algn="l">
              <a:lnSpc>
                <a:spcPts val="3249"/>
              </a:lnSpc>
              <a:buFont typeface="Arial"/>
              <a:buChar char="•"/>
            </a:pPr>
            <a:r>
              <a:rPr lang="en-US" sz="2499">
                <a:solidFill>
                  <a:srgbClr val="000000"/>
                </a:solidFill>
                <a:latin typeface="Arimo"/>
              </a:rPr>
              <a:t>Tracking Payments</a:t>
            </a:r>
          </a:p>
          <a:p>
            <a:pPr marL="539749" lvl="1" indent="-269875" algn="l">
              <a:lnSpc>
                <a:spcPts val="3249"/>
              </a:lnSpc>
              <a:buFont typeface="Arial"/>
              <a:buChar char="•"/>
            </a:pPr>
            <a:r>
              <a:rPr lang="en-US" sz="2499">
                <a:solidFill>
                  <a:srgbClr val="000000"/>
                </a:solidFill>
                <a:latin typeface="Arimo"/>
              </a:rPr>
              <a:t>Initiate Transactions</a:t>
            </a:r>
          </a:p>
          <a:p>
            <a:pPr algn="l">
              <a:lnSpc>
                <a:spcPts val="3249"/>
              </a:lnSpc>
              <a:spcBef>
                <a:spcPct val="0"/>
              </a:spcBef>
            </a:pPr>
            <a:endParaRPr lang="en-US" sz="2499">
              <a:solidFill>
                <a:srgbClr val="000000"/>
              </a:solidFill>
              <a:latin typeface="Arimo"/>
            </a:endParaRPr>
          </a:p>
        </p:txBody>
      </p:sp>
      <p:sp>
        <p:nvSpPr>
          <p:cNvPr id="15" name="TextBox 15"/>
          <p:cNvSpPr txBox="1"/>
          <p:nvPr/>
        </p:nvSpPr>
        <p:spPr>
          <a:xfrm>
            <a:off x="8230015" y="9455318"/>
            <a:ext cx="2443785" cy="591534"/>
          </a:xfrm>
          <a:prstGeom prst="rect">
            <a:avLst/>
          </a:prstGeom>
        </p:spPr>
        <p:txBody>
          <a:bodyPr lIns="0" tIns="0" rIns="0" bIns="0" rtlCol="0" anchor="t">
            <a:spAutoFit/>
          </a:bodyPr>
          <a:lstStyle/>
          <a:p>
            <a:pPr algn="ctr">
              <a:lnSpc>
                <a:spcPts val="4704"/>
              </a:lnSpc>
              <a:spcBef>
                <a:spcPct val="0"/>
              </a:spcBef>
            </a:pPr>
            <a:r>
              <a:rPr lang="en-US" sz="3360">
                <a:solidFill>
                  <a:srgbClr val="000000"/>
                </a:solidFill>
                <a:latin typeface="Arimo Bold"/>
              </a:rPr>
              <a:t>Page 10/20..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7185661" y="3913177"/>
            <a:ext cx="3788090" cy="3788090"/>
            <a:chOff x="0" y="0"/>
            <a:chExt cx="5050787" cy="5050787"/>
          </a:xfrm>
        </p:grpSpPr>
        <p:grpSp>
          <p:nvGrpSpPr>
            <p:cNvPr id="3" name="Group 3"/>
            <p:cNvGrpSpPr/>
            <p:nvPr/>
          </p:nvGrpSpPr>
          <p:grpSpPr>
            <a:xfrm>
              <a:off x="0" y="0"/>
              <a:ext cx="5050787" cy="505078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006FCF"/>
                </a:solid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707733" y="1472557"/>
              <a:ext cx="3635320" cy="2049373"/>
            </a:xfrm>
            <a:custGeom>
              <a:avLst/>
              <a:gdLst/>
              <a:ahLst/>
              <a:cxnLst/>
              <a:rect l="l" t="t" r="r" b="b"/>
              <a:pathLst>
                <a:path w="3635320" h="2049373">
                  <a:moveTo>
                    <a:pt x="0" y="0"/>
                  </a:moveTo>
                  <a:lnTo>
                    <a:pt x="3635320" y="0"/>
                  </a:lnTo>
                  <a:lnTo>
                    <a:pt x="3635320" y="2049373"/>
                  </a:lnTo>
                  <a:lnTo>
                    <a:pt x="0" y="2049373"/>
                  </a:lnTo>
                  <a:lnTo>
                    <a:pt x="0" y="0"/>
                  </a:lnTo>
                  <a:close/>
                </a:path>
              </a:pathLst>
            </a:custGeom>
            <a:blipFill>
              <a:blip r:embed="rId2"/>
              <a:stretch>
                <a:fillRect/>
              </a:stretch>
            </a:blipFill>
          </p:spPr>
        </p:sp>
      </p:grpSp>
      <p:sp>
        <p:nvSpPr>
          <p:cNvPr id="7" name="Freeform 7"/>
          <p:cNvSpPr/>
          <p:nvPr/>
        </p:nvSpPr>
        <p:spPr>
          <a:xfrm>
            <a:off x="1372291" y="1111119"/>
            <a:ext cx="4123322" cy="3271091"/>
          </a:xfrm>
          <a:custGeom>
            <a:avLst/>
            <a:gdLst/>
            <a:ahLst/>
            <a:cxnLst/>
            <a:rect l="l" t="t" r="r" b="b"/>
            <a:pathLst>
              <a:path w="4123322" h="3271091">
                <a:moveTo>
                  <a:pt x="0" y="0"/>
                </a:moveTo>
                <a:lnTo>
                  <a:pt x="4123322" y="0"/>
                </a:lnTo>
                <a:lnTo>
                  <a:pt x="4123322" y="3271091"/>
                </a:lnTo>
                <a:lnTo>
                  <a:pt x="0" y="3271091"/>
                </a:lnTo>
                <a:lnTo>
                  <a:pt x="0" y="0"/>
                </a:lnTo>
                <a:close/>
              </a:path>
            </a:pathLst>
          </a:custGeom>
          <a:blipFill>
            <a:blip r:embed="rId3"/>
            <a:stretch>
              <a:fillRect l="-19700" t="-6208" r="-18942" b="-10301"/>
            </a:stretch>
          </a:blipFill>
        </p:spPr>
      </p:sp>
      <p:sp>
        <p:nvSpPr>
          <p:cNvPr id="8" name="Freeform 8"/>
          <p:cNvSpPr/>
          <p:nvPr/>
        </p:nvSpPr>
        <p:spPr>
          <a:xfrm>
            <a:off x="12863824" y="1243075"/>
            <a:ext cx="3558174" cy="3328151"/>
          </a:xfrm>
          <a:custGeom>
            <a:avLst/>
            <a:gdLst/>
            <a:ahLst/>
            <a:cxnLst/>
            <a:rect l="l" t="t" r="r" b="b"/>
            <a:pathLst>
              <a:path w="3558174" h="3328151">
                <a:moveTo>
                  <a:pt x="0" y="0"/>
                </a:moveTo>
                <a:lnTo>
                  <a:pt x="3558175" y="0"/>
                </a:lnTo>
                <a:lnTo>
                  <a:pt x="3558175" y="3328151"/>
                </a:lnTo>
                <a:lnTo>
                  <a:pt x="0" y="3328151"/>
                </a:lnTo>
                <a:lnTo>
                  <a:pt x="0" y="0"/>
                </a:lnTo>
                <a:close/>
              </a:path>
            </a:pathLst>
          </a:custGeom>
          <a:blipFill>
            <a:blip r:embed="rId4"/>
            <a:stretch>
              <a:fillRect l="-7097" t="-10415" r="-3868" b="-8220"/>
            </a:stretch>
          </a:blipFill>
        </p:spPr>
      </p:sp>
      <p:sp>
        <p:nvSpPr>
          <p:cNvPr id="9" name="Freeform 9"/>
          <p:cNvSpPr/>
          <p:nvPr/>
        </p:nvSpPr>
        <p:spPr>
          <a:xfrm>
            <a:off x="1304982" y="5473903"/>
            <a:ext cx="3426330" cy="3541304"/>
          </a:xfrm>
          <a:custGeom>
            <a:avLst/>
            <a:gdLst/>
            <a:ahLst/>
            <a:cxnLst/>
            <a:rect l="l" t="t" r="r" b="b"/>
            <a:pathLst>
              <a:path w="3426330" h="3541304">
                <a:moveTo>
                  <a:pt x="0" y="0"/>
                </a:moveTo>
                <a:lnTo>
                  <a:pt x="3426329" y="0"/>
                </a:lnTo>
                <a:lnTo>
                  <a:pt x="3426329" y="3541304"/>
                </a:lnTo>
                <a:lnTo>
                  <a:pt x="0" y="3541304"/>
                </a:lnTo>
                <a:lnTo>
                  <a:pt x="0" y="0"/>
                </a:lnTo>
                <a:close/>
              </a:path>
            </a:pathLst>
          </a:custGeom>
          <a:blipFill>
            <a:blip r:embed="rId5"/>
            <a:stretch>
              <a:fillRect l="-10066" t="-9739" r="-12463" b="-8812"/>
            </a:stretch>
          </a:blipFill>
        </p:spPr>
      </p:sp>
      <p:sp>
        <p:nvSpPr>
          <p:cNvPr id="10" name="Freeform 10"/>
          <p:cNvSpPr/>
          <p:nvPr/>
        </p:nvSpPr>
        <p:spPr>
          <a:xfrm>
            <a:off x="13224282" y="5698800"/>
            <a:ext cx="3631777" cy="3316407"/>
          </a:xfrm>
          <a:custGeom>
            <a:avLst/>
            <a:gdLst/>
            <a:ahLst/>
            <a:cxnLst/>
            <a:rect l="l" t="t" r="r" b="b"/>
            <a:pathLst>
              <a:path w="3631777" h="3316407">
                <a:moveTo>
                  <a:pt x="0" y="0"/>
                </a:moveTo>
                <a:lnTo>
                  <a:pt x="3631777" y="0"/>
                </a:lnTo>
                <a:lnTo>
                  <a:pt x="3631777" y="3316407"/>
                </a:lnTo>
                <a:lnTo>
                  <a:pt x="0" y="3316407"/>
                </a:lnTo>
                <a:lnTo>
                  <a:pt x="0" y="0"/>
                </a:lnTo>
                <a:close/>
              </a:path>
            </a:pathLst>
          </a:custGeom>
          <a:blipFill>
            <a:blip r:embed="rId6"/>
            <a:stretch>
              <a:fillRect l="-2487" t="-6121" r="-2073" b="-8383"/>
            </a:stretch>
          </a:blipFill>
        </p:spPr>
      </p:sp>
      <p:sp>
        <p:nvSpPr>
          <p:cNvPr id="11" name="TextBox 11"/>
          <p:cNvSpPr txBox="1"/>
          <p:nvPr/>
        </p:nvSpPr>
        <p:spPr>
          <a:xfrm>
            <a:off x="1028700" y="402382"/>
            <a:ext cx="5732458"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IMPACT METRICS</a:t>
            </a:r>
          </a:p>
        </p:txBody>
      </p:sp>
      <p:grpSp>
        <p:nvGrpSpPr>
          <p:cNvPr id="12" name="Group 12"/>
          <p:cNvGrpSpPr/>
          <p:nvPr/>
        </p:nvGrpSpPr>
        <p:grpSpPr>
          <a:xfrm>
            <a:off x="6427381" y="3203107"/>
            <a:ext cx="5206037" cy="5208231"/>
            <a:chOff x="0" y="0"/>
            <a:chExt cx="6941382" cy="6944308"/>
          </a:xfrm>
        </p:grpSpPr>
        <p:grpSp>
          <p:nvGrpSpPr>
            <p:cNvPr id="13" name="Group 13"/>
            <p:cNvGrpSpPr/>
            <p:nvPr/>
          </p:nvGrpSpPr>
          <p:grpSpPr>
            <a:xfrm>
              <a:off x="0" y="0"/>
              <a:ext cx="6941382" cy="6944308"/>
              <a:chOff x="0" y="0"/>
              <a:chExt cx="6832800" cy="6835680"/>
            </a:xfrm>
          </p:grpSpPr>
          <p:sp>
            <p:nvSpPr>
              <p:cNvPr id="14" name="Freeform 14"/>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15" name="Group 15"/>
            <p:cNvGrpSpPr/>
            <p:nvPr/>
          </p:nvGrpSpPr>
          <p:grpSpPr>
            <a:xfrm>
              <a:off x="269188" y="1256472"/>
              <a:ext cx="676110" cy="687629"/>
              <a:chOff x="0" y="0"/>
              <a:chExt cx="549360" cy="558720"/>
            </a:xfrm>
          </p:grpSpPr>
          <p:sp>
            <p:nvSpPr>
              <p:cNvPr id="16" name="Freeform 1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7" name="Freeform 1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18" name="Group 18"/>
            <p:cNvGrpSpPr/>
            <p:nvPr/>
          </p:nvGrpSpPr>
          <p:grpSpPr>
            <a:xfrm>
              <a:off x="5996084" y="1256472"/>
              <a:ext cx="676110" cy="687629"/>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21" name="Group 21"/>
            <p:cNvGrpSpPr/>
            <p:nvPr/>
          </p:nvGrpSpPr>
          <p:grpSpPr>
            <a:xfrm>
              <a:off x="5996084" y="5079751"/>
              <a:ext cx="676110" cy="687629"/>
              <a:chOff x="0" y="0"/>
              <a:chExt cx="549360" cy="558720"/>
            </a:xfrm>
          </p:grpSpPr>
          <p:sp>
            <p:nvSpPr>
              <p:cNvPr id="22" name="Freeform 2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3" name="Freeform 2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24" name="Group 24"/>
            <p:cNvGrpSpPr/>
            <p:nvPr/>
          </p:nvGrpSpPr>
          <p:grpSpPr>
            <a:xfrm>
              <a:off x="269188" y="5079751"/>
              <a:ext cx="676110" cy="687629"/>
              <a:chOff x="0" y="0"/>
              <a:chExt cx="549360" cy="558720"/>
            </a:xfrm>
          </p:grpSpPr>
          <p:sp>
            <p:nvSpPr>
              <p:cNvPr id="25" name="Freeform 2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6" name="Freeform 2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sp>
        <p:nvSpPr>
          <p:cNvPr id="27" name="TextBox 27"/>
          <p:cNvSpPr txBox="1"/>
          <p:nvPr/>
        </p:nvSpPr>
        <p:spPr>
          <a:xfrm>
            <a:off x="1434302" y="4593661"/>
            <a:ext cx="3762673" cy="532207"/>
          </a:xfrm>
          <a:prstGeom prst="rect">
            <a:avLst/>
          </a:prstGeom>
        </p:spPr>
        <p:txBody>
          <a:bodyPr lIns="0" tIns="0" rIns="0" bIns="0" rtlCol="0" anchor="t">
            <a:spAutoFit/>
          </a:bodyPr>
          <a:lstStyle/>
          <a:p>
            <a:pPr algn="ctr">
              <a:lnSpc>
                <a:spcPts val="4265"/>
              </a:lnSpc>
              <a:spcBef>
                <a:spcPct val="0"/>
              </a:spcBef>
            </a:pPr>
            <a:r>
              <a:rPr lang="en-US" sz="3046">
                <a:solidFill>
                  <a:srgbClr val="000000"/>
                </a:solidFill>
                <a:latin typeface="Arimo Bold"/>
              </a:rPr>
              <a:t>Transaction volume </a:t>
            </a:r>
          </a:p>
        </p:txBody>
      </p:sp>
      <p:sp>
        <p:nvSpPr>
          <p:cNvPr id="28" name="TextBox 28"/>
          <p:cNvSpPr txBox="1"/>
          <p:nvPr/>
        </p:nvSpPr>
        <p:spPr>
          <a:xfrm>
            <a:off x="1788731" y="9034257"/>
            <a:ext cx="3290441" cy="532207"/>
          </a:xfrm>
          <a:prstGeom prst="rect">
            <a:avLst/>
          </a:prstGeom>
        </p:spPr>
        <p:txBody>
          <a:bodyPr lIns="0" tIns="0" rIns="0" bIns="0" rtlCol="0" anchor="t">
            <a:spAutoFit/>
          </a:bodyPr>
          <a:lstStyle/>
          <a:p>
            <a:pPr algn="ctr">
              <a:lnSpc>
                <a:spcPts val="4265"/>
              </a:lnSpc>
              <a:spcBef>
                <a:spcPct val="0"/>
              </a:spcBef>
            </a:pPr>
            <a:r>
              <a:rPr lang="en-US" sz="3046">
                <a:solidFill>
                  <a:srgbClr val="000000"/>
                </a:solidFill>
                <a:latin typeface="Arimo Bold"/>
              </a:rPr>
              <a:t>Purpose analysis </a:t>
            </a:r>
          </a:p>
        </p:txBody>
      </p:sp>
      <p:sp>
        <p:nvSpPr>
          <p:cNvPr id="29" name="TextBox 29"/>
          <p:cNvSpPr txBox="1"/>
          <p:nvPr/>
        </p:nvSpPr>
        <p:spPr>
          <a:xfrm>
            <a:off x="13224282" y="4593661"/>
            <a:ext cx="3697932" cy="532207"/>
          </a:xfrm>
          <a:prstGeom prst="rect">
            <a:avLst/>
          </a:prstGeom>
        </p:spPr>
        <p:txBody>
          <a:bodyPr lIns="0" tIns="0" rIns="0" bIns="0" rtlCol="0" anchor="t">
            <a:spAutoFit/>
          </a:bodyPr>
          <a:lstStyle/>
          <a:p>
            <a:pPr algn="ctr">
              <a:lnSpc>
                <a:spcPts val="4265"/>
              </a:lnSpc>
              <a:spcBef>
                <a:spcPct val="0"/>
              </a:spcBef>
            </a:pPr>
            <a:r>
              <a:rPr lang="en-US" sz="3046">
                <a:solidFill>
                  <a:srgbClr val="000000"/>
                </a:solidFill>
                <a:latin typeface="Arimo Bold"/>
              </a:rPr>
              <a:t>Tracking of voucher</a:t>
            </a:r>
          </a:p>
        </p:txBody>
      </p:sp>
      <p:sp>
        <p:nvSpPr>
          <p:cNvPr id="30" name="TextBox 30"/>
          <p:cNvSpPr txBox="1"/>
          <p:nvPr/>
        </p:nvSpPr>
        <p:spPr>
          <a:xfrm>
            <a:off x="13675380" y="9034257"/>
            <a:ext cx="3246834" cy="532207"/>
          </a:xfrm>
          <a:prstGeom prst="rect">
            <a:avLst/>
          </a:prstGeom>
        </p:spPr>
        <p:txBody>
          <a:bodyPr lIns="0" tIns="0" rIns="0" bIns="0" rtlCol="0" anchor="t">
            <a:spAutoFit/>
          </a:bodyPr>
          <a:lstStyle/>
          <a:p>
            <a:pPr algn="ctr">
              <a:lnSpc>
                <a:spcPts val="4265"/>
              </a:lnSpc>
              <a:spcBef>
                <a:spcPct val="0"/>
              </a:spcBef>
            </a:pPr>
            <a:r>
              <a:rPr lang="en-US" sz="3046">
                <a:solidFill>
                  <a:srgbClr val="000000"/>
                </a:solidFill>
                <a:latin typeface="Arimo Bold"/>
              </a:rPr>
              <a:t>User engagement</a:t>
            </a:r>
          </a:p>
        </p:txBody>
      </p:sp>
      <p:sp>
        <p:nvSpPr>
          <p:cNvPr id="31" name="TextBox 31"/>
          <p:cNvSpPr txBox="1"/>
          <p:nvPr/>
        </p:nvSpPr>
        <p:spPr>
          <a:xfrm>
            <a:off x="7698994" y="9443439"/>
            <a:ext cx="2738837" cy="576108"/>
          </a:xfrm>
          <a:prstGeom prst="rect">
            <a:avLst/>
          </a:prstGeom>
        </p:spPr>
        <p:txBody>
          <a:bodyPr lIns="0" tIns="0" rIns="0" bIns="0" rtlCol="0" anchor="t">
            <a:spAutoFit/>
          </a:bodyPr>
          <a:lstStyle/>
          <a:p>
            <a:pPr algn="ctr">
              <a:lnSpc>
                <a:spcPts val="4561"/>
              </a:lnSpc>
              <a:spcBef>
                <a:spcPct val="0"/>
              </a:spcBef>
            </a:pPr>
            <a:r>
              <a:rPr lang="en-US" sz="3258">
                <a:solidFill>
                  <a:srgbClr val="000000"/>
                </a:solidFill>
                <a:latin typeface="Arimo Bold"/>
              </a:rPr>
              <a:t>Page 11/20..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638852" y="123649"/>
            <a:ext cx="17259300" cy="11029114"/>
          </a:xfrm>
          <a:custGeom>
            <a:avLst/>
            <a:gdLst/>
            <a:ahLst/>
            <a:cxnLst/>
            <a:rect l="l" t="t" r="r" b="b"/>
            <a:pathLst>
              <a:path w="17259300" h="11029114">
                <a:moveTo>
                  <a:pt x="0" y="0"/>
                </a:moveTo>
                <a:lnTo>
                  <a:pt x="17259300" y="0"/>
                </a:lnTo>
                <a:lnTo>
                  <a:pt x="17259300" y="11029113"/>
                </a:lnTo>
                <a:lnTo>
                  <a:pt x="0" y="11029113"/>
                </a:lnTo>
                <a:lnTo>
                  <a:pt x="0" y="0"/>
                </a:lnTo>
                <a:close/>
              </a:path>
            </a:pathLst>
          </a:custGeom>
          <a:blipFill>
            <a:blip r:embed="rId2"/>
            <a:stretch>
              <a:fillRect/>
            </a:stretch>
          </a:blipFill>
        </p:spPr>
      </p:sp>
      <p:sp>
        <p:nvSpPr>
          <p:cNvPr id="3" name="TextBox 3"/>
          <p:cNvSpPr txBox="1"/>
          <p:nvPr/>
        </p:nvSpPr>
        <p:spPr>
          <a:xfrm>
            <a:off x="707149" y="644138"/>
            <a:ext cx="4179094"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Database Schema</a:t>
            </a:r>
          </a:p>
        </p:txBody>
      </p:sp>
      <p:sp>
        <p:nvSpPr>
          <p:cNvPr id="4" name="TextBox 4"/>
          <p:cNvSpPr txBox="1"/>
          <p:nvPr/>
        </p:nvSpPr>
        <p:spPr>
          <a:xfrm>
            <a:off x="7601562" y="9483651"/>
            <a:ext cx="2343884" cy="570857"/>
          </a:xfrm>
          <a:prstGeom prst="rect">
            <a:avLst/>
          </a:prstGeom>
        </p:spPr>
        <p:txBody>
          <a:bodyPr lIns="0" tIns="0" rIns="0" bIns="0" rtlCol="0" anchor="t">
            <a:spAutoFit/>
          </a:bodyPr>
          <a:lstStyle/>
          <a:p>
            <a:pPr algn="ctr">
              <a:lnSpc>
                <a:spcPts val="4512"/>
              </a:lnSpc>
              <a:spcBef>
                <a:spcPct val="0"/>
              </a:spcBef>
            </a:pPr>
            <a:r>
              <a:rPr lang="en-US" sz="3223">
                <a:solidFill>
                  <a:srgbClr val="000000"/>
                </a:solidFill>
                <a:latin typeface="Arimo Bold"/>
              </a:rPr>
              <a:t>Page 12/20..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50229" y="-925831"/>
            <a:ext cx="4978558" cy="49785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FCF"/>
            </a:solidFill>
          </p:spPr>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724"/>
                </a:lnSpc>
              </a:pPr>
              <a:endParaRPr/>
            </a:p>
          </p:txBody>
        </p:sp>
      </p:grpSp>
      <p:sp>
        <p:nvSpPr>
          <p:cNvPr id="5" name="TextBox 5"/>
          <p:cNvSpPr txBox="1"/>
          <p:nvPr/>
        </p:nvSpPr>
        <p:spPr>
          <a:xfrm>
            <a:off x="1028700" y="381659"/>
            <a:ext cx="13081437" cy="807038"/>
          </a:xfrm>
          <a:prstGeom prst="rect">
            <a:avLst/>
          </a:prstGeom>
        </p:spPr>
        <p:txBody>
          <a:bodyPr lIns="0" tIns="0" rIns="0" bIns="0" rtlCol="0" anchor="t">
            <a:spAutoFit/>
          </a:bodyPr>
          <a:lstStyle/>
          <a:p>
            <a:pPr algn="l">
              <a:lnSpc>
                <a:spcPts val="6439"/>
              </a:lnSpc>
              <a:spcBef>
                <a:spcPct val="0"/>
              </a:spcBef>
            </a:pPr>
            <a:r>
              <a:rPr lang="en-US" sz="4599">
                <a:solidFill>
                  <a:srgbClr val="000000"/>
                </a:solidFill>
                <a:latin typeface="Arimo Bold"/>
              </a:rPr>
              <a:t>Deployment Architecture: </a:t>
            </a:r>
            <a:r>
              <a:rPr lang="en-US" sz="4599">
                <a:solidFill>
                  <a:srgbClr val="000000"/>
                </a:solidFill>
                <a:latin typeface="Arimo"/>
              </a:rPr>
              <a:t>High availability</a:t>
            </a:r>
          </a:p>
        </p:txBody>
      </p:sp>
      <p:sp>
        <p:nvSpPr>
          <p:cNvPr id="6" name="Freeform 6"/>
          <p:cNvSpPr/>
          <p:nvPr/>
        </p:nvSpPr>
        <p:spPr>
          <a:xfrm>
            <a:off x="3238865" y="2581931"/>
            <a:ext cx="11011364" cy="6676369"/>
          </a:xfrm>
          <a:custGeom>
            <a:avLst/>
            <a:gdLst/>
            <a:ahLst/>
            <a:cxnLst/>
            <a:rect l="l" t="t" r="r" b="b"/>
            <a:pathLst>
              <a:path w="11011364" h="6676369">
                <a:moveTo>
                  <a:pt x="0" y="0"/>
                </a:moveTo>
                <a:lnTo>
                  <a:pt x="11011364" y="0"/>
                </a:lnTo>
                <a:lnTo>
                  <a:pt x="11011364" y="6676369"/>
                </a:lnTo>
                <a:lnTo>
                  <a:pt x="0" y="6676369"/>
                </a:lnTo>
                <a:lnTo>
                  <a:pt x="0" y="0"/>
                </a:lnTo>
                <a:close/>
              </a:path>
            </a:pathLst>
          </a:custGeom>
          <a:blipFill>
            <a:blip r:embed="rId2"/>
            <a:stretch>
              <a:fillRect l="-300" t="-1651" r="-573"/>
            </a:stretch>
          </a:blipFill>
        </p:spPr>
      </p:sp>
      <p:sp>
        <p:nvSpPr>
          <p:cNvPr id="7" name="TextBox 7"/>
          <p:cNvSpPr txBox="1"/>
          <p:nvPr/>
        </p:nvSpPr>
        <p:spPr>
          <a:xfrm>
            <a:off x="7569418" y="9404265"/>
            <a:ext cx="2413299" cy="575699"/>
          </a:xfrm>
          <a:prstGeom prst="rect">
            <a:avLst/>
          </a:prstGeom>
        </p:spPr>
        <p:txBody>
          <a:bodyPr lIns="0" tIns="0" rIns="0" bIns="0" rtlCol="0" anchor="t">
            <a:spAutoFit/>
          </a:bodyPr>
          <a:lstStyle/>
          <a:p>
            <a:pPr algn="ctr">
              <a:lnSpc>
                <a:spcPts val="4646"/>
              </a:lnSpc>
              <a:spcBef>
                <a:spcPct val="0"/>
              </a:spcBef>
            </a:pPr>
            <a:r>
              <a:rPr lang="en-US" sz="3318">
                <a:solidFill>
                  <a:srgbClr val="000000"/>
                </a:solidFill>
                <a:latin typeface="Arimo Bold"/>
              </a:rPr>
              <a:t>Page 13/20..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495303" y="493977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stretch>
              <a:fillRect/>
            </a:stretch>
          </a:blipFill>
        </p:spPr>
      </p:sp>
      <p:sp>
        <p:nvSpPr>
          <p:cNvPr id="3" name="Freeform 3"/>
          <p:cNvSpPr/>
          <p:nvPr/>
        </p:nvSpPr>
        <p:spPr>
          <a:xfrm>
            <a:off x="11273737" y="5121666"/>
            <a:ext cx="3621262" cy="3751024"/>
          </a:xfrm>
          <a:custGeom>
            <a:avLst/>
            <a:gdLst/>
            <a:ahLst/>
            <a:cxnLst/>
            <a:rect l="l" t="t" r="r" b="b"/>
            <a:pathLst>
              <a:path w="3621262" h="3751024">
                <a:moveTo>
                  <a:pt x="0" y="0"/>
                </a:moveTo>
                <a:lnTo>
                  <a:pt x="3621262" y="0"/>
                </a:lnTo>
                <a:lnTo>
                  <a:pt x="3621262" y="3751024"/>
                </a:lnTo>
                <a:lnTo>
                  <a:pt x="0" y="3751024"/>
                </a:lnTo>
                <a:lnTo>
                  <a:pt x="0" y="0"/>
                </a:lnTo>
                <a:close/>
              </a:path>
            </a:pathLst>
          </a:custGeom>
          <a:blipFill>
            <a:blip r:embed="rId3"/>
            <a:stretch>
              <a:fillRect/>
            </a:stretch>
          </a:blipFill>
        </p:spPr>
      </p:sp>
      <p:sp>
        <p:nvSpPr>
          <p:cNvPr id="4" name="TextBox 4"/>
          <p:cNvSpPr txBox="1"/>
          <p:nvPr/>
        </p:nvSpPr>
        <p:spPr>
          <a:xfrm>
            <a:off x="1028700" y="551204"/>
            <a:ext cx="4797270" cy="807085"/>
          </a:xfrm>
          <a:prstGeom prst="rect">
            <a:avLst/>
          </a:prstGeom>
        </p:spPr>
        <p:txBody>
          <a:bodyPr lIns="0" tIns="0" rIns="0" bIns="0" rtlCol="0" anchor="t">
            <a:spAutoFit/>
          </a:bodyPr>
          <a:lstStyle/>
          <a:p>
            <a:pPr algn="l">
              <a:lnSpc>
                <a:spcPts val="6439"/>
              </a:lnSpc>
              <a:spcBef>
                <a:spcPct val="0"/>
              </a:spcBef>
            </a:pPr>
            <a:r>
              <a:rPr lang="en-US" sz="4599">
                <a:solidFill>
                  <a:srgbClr val="000000"/>
                </a:solidFill>
                <a:latin typeface="Arimo Bold"/>
              </a:rPr>
              <a:t>FUTURE SCOPE</a:t>
            </a:r>
          </a:p>
        </p:txBody>
      </p:sp>
      <p:sp>
        <p:nvSpPr>
          <p:cNvPr id="5" name="TextBox 5"/>
          <p:cNvSpPr txBox="1"/>
          <p:nvPr/>
        </p:nvSpPr>
        <p:spPr>
          <a:xfrm>
            <a:off x="1028700" y="1763045"/>
            <a:ext cx="5868213" cy="624706"/>
          </a:xfrm>
          <a:prstGeom prst="rect">
            <a:avLst/>
          </a:prstGeom>
        </p:spPr>
        <p:txBody>
          <a:bodyPr lIns="0" tIns="0" rIns="0" bIns="0" rtlCol="0" anchor="t">
            <a:spAutoFit/>
          </a:bodyPr>
          <a:lstStyle/>
          <a:p>
            <a:pPr algn="l">
              <a:lnSpc>
                <a:spcPts val="4942"/>
              </a:lnSpc>
              <a:spcBef>
                <a:spcPct val="0"/>
              </a:spcBef>
            </a:pPr>
            <a:r>
              <a:rPr lang="en-US" sz="3530">
                <a:solidFill>
                  <a:srgbClr val="000000"/>
                </a:solidFill>
                <a:latin typeface="Arimo Bold"/>
              </a:rPr>
              <a:t>Globalization of vouchers </a:t>
            </a:r>
          </a:p>
        </p:txBody>
      </p:sp>
      <p:sp>
        <p:nvSpPr>
          <p:cNvPr id="6" name="TextBox 6"/>
          <p:cNvSpPr txBox="1"/>
          <p:nvPr/>
        </p:nvSpPr>
        <p:spPr>
          <a:xfrm>
            <a:off x="10456349" y="1763045"/>
            <a:ext cx="6743065" cy="624694"/>
          </a:xfrm>
          <a:prstGeom prst="rect">
            <a:avLst/>
          </a:prstGeom>
        </p:spPr>
        <p:txBody>
          <a:bodyPr lIns="0" tIns="0" rIns="0" bIns="0" rtlCol="0" anchor="t">
            <a:spAutoFit/>
          </a:bodyPr>
          <a:lstStyle/>
          <a:p>
            <a:pPr algn="l">
              <a:lnSpc>
                <a:spcPts val="4942"/>
              </a:lnSpc>
              <a:spcBef>
                <a:spcPct val="0"/>
              </a:spcBef>
            </a:pPr>
            <a:r>
              <a:rPr lang="en-US" sz="3530">
                <a:solidFill>
                  <a:srgbClr val="000000"/>
                </a:solidFill>
                <a:latin typeface="Arimo Bold"/>
              </a:rPr>
              <a:t>Individual Sponsors</a:t>
            </a:r>
          </a:p>
        </p:txBody>
      </p:sp>
      <p:sp>
        <p:nvSpPr>
          <p:cNvPr id="7" name="TextBox 7"/>
          <p:cNvSpPr txBox="1"/>
          <p:nvPr/>
        </p:nvSpPr>
        <p:spPr>
          <a:xfrm>
            <a:off x="1028700" y="2755378"/>
            <a:ext cx="5256037" cy="21844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mo"/>
              </a:rPr>
              <a:t>By forming partnerships with </a:t>
            </a:r>
            <a:r>
              <a:rPr lang="en-US" sz="2499">
                <a:solidFill>
                  <a:srgbClr val="000000"/>
                </a:solidFill>
                <a:latin typeface="Arimo Bold"/>
              </a:rPr>
              <a:t>international payment service</a:t>
            </a:r>
            <a:r>
              <a:rPr lang="en-US" sz="2499">
                <a:solidFill>
                  <a:srgbClr val="000000"/>
                </a:solidFill>
                <a:latin typeface="Arimo"/>
              </a:rPr>
              <a:t> providers, financial institutions, or technology companies that have a global presence. </a:t>
            </a:r>
          </a:p>
        </p:txBody>
      </p:sp>
      <p:sp>
        <p:nvSpPr>
          <p:cNvPr id="8" name="TextBox 8"/>
          <p:cNvSpPr txBox="1"/>
          <p:nvPr/>
        </p:nvSpPr>
        <p:spPr>
          <a:xfrm>
            <a:off x="10456349" y="2724871"/>
            <a:ext cx="5256037" cy="13081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mo Bold"/>
              </a:rPr>
              <a:t>Easy donations</a:t>
            </a:r>
            <a:r>
              <a:rPr lang="en-US" sz="2499">
                <a:solidFill>
                  <a:srgbClr val="000000"/>
                </a:solidFill>
                <a:latin typeface="Arimo"/>
              </a:rPr>
              <a:t> ensuring money reaches the intended person fir the specific cause.</a:t>
            </a:r>
          </a:p>
        </p:txBody>
      </p:sp>
      <p:grpSp>
        <p:nvGrpSpPr>
          <p:cNvPr id="9" name="Group 9"/>
          <p:cNvGrpSpPr/>
          <p:nvPr/>
        </p:nvGrpSpPr>
        <p:grpSpPr>
          <a:xfrm>
            <a:off x="159993" y="1699954"/>
            <a:ext cx="687797" cy="687797"/>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1" name="TextBox 11"/>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grpSp>
        <p:nvGrpSpPr>
          <p:cNvPr id="12" name="Group 12"/>
          <p:cNvGrpSpPr/>
          <p:nvPr/>
        </p:nvGrpSpPr>
        <p:grpSpPr>
          <a:xfrm>
            <a:off x="9490294" y="1779118"/>
            <a:ext cx="687797" cy="68779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4" name="TextBox 14"/>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sp>
        <p:nvSpPr>
          <p:cNvPr id="15" name="TextBox 15"/>
          <p:cNvSpPr txBox="1"/>
          <p:nvPr/>
        </p:nvSpPr>
        <p:spPr>
          <a:xfrm>
            <a:off x="7471177" y="9438476"/>
            <a:ext cx="2382065" cy="578760"/>
          </a:xfrm>
          <a:prstGeom prst="rect">
            <a:avLst/>
          </a:prstGeom>
        </p:spPr>
        <p:txBody>
          <a:bodyPr lIns="0" tIns="0" rIns="0" bIns="0" rtlCol="0" anchor="t">
            <a:spAutoFit/>
          </a:bodyPr>
          <a:lstStyle/>
          <a:p>
            <a:pPr algn="ctr">
              <a:lnSpc>
                <a:spcPts val="4586"/>
              </a:lnSpc>
              <a:spcBef>
                <a:spcPct val="0"/>
              </a:spcBef>
            </a:pPr>
            <a:r>
              <a:rPr lang="en-US" sz="3275">
                <a:solidFill>
                  <a:srgbClr val="000000"/>
                </a:solidFill>
                <a:latin typeface="Arimo Bold"/>
              </a:rPr>
              <a:t>Page 14/20..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2407380" y="2613184"/>
            <a:ext cx="1136611" cy="2347890"/>
          </a:xfrm>
          <a:custGeom>
            <a:avLst/>
            <a:gdLst/>
            <a:ahLst/>
            <a:cxnLst/>
            <a:rect l="l" t="t" r="r" b="b"/>
            <a:pathLst>
              <a:path w="1136611" h="2347890">
                <a:moveTo>
                  <a:pt x="0" y="0"/>
                </a:moveTo>
                <a:lnTo>
                  <a:pt x="1136611" y="0"/>
                </a:lnTo>
                <a:lnTo>
                  <a:pt x="1136611" y="2347890"/>
                </a:lnTo>
                <a:lnTo>
                  <a:pt x="0" y="2347890"/>
                </a:lnTo>
                <a:lnTo>
                  <a:pt x="0" y="0"/>
                </a:lnTo>
                <a:close/>
              </a:path>
            </a:pathLst>
          </a:custGeom>
          <a:blipFill>
            <a:blip r:embed="rId2"/>
            <a:stretch>
              <a:fillRect/>
            </a:stretch>
          </a:blipFill>
        </p:spPr>
      </p:sp>
      <p:sp>
        <p:nvSpPr>
          <p:cNvPr id="3" name="Freeform 3"/>
          <p:cNvSpPr/>
          <p:nvPr/>
        </p:nvSpPr>
        <p:spPr>
          <a:xfrm>
            <a:off x="13732350" y="2613184"/>
            <a:ext cx="1124342" cy="2347890"/>
          </a:xfrm>
          <a:custGeom>
            <a:avLst/>
            <a:gdLst/>
            <a:ahLst/>
            <a:cxnLst/>
            <a:rect l="l" t="t" r="r" b="b"/>
            <a:pathLst>
              <a:path w="1124342" h="2347890">
                <a:moveTo>
                  <a:pt x="0" y="0"/>
                </a:moveTo>
                <a:lnTo>
                  <a:pt x="1124342" y="0"/>
                </a:lnTo>
                <a:lnTo>
                  <a:pt x="1124342" y="2347890"/>
                </a:lnTo>
                <a:lnTo>
                  <a:pt x="0" y="2347890"/>
                </a:lnTo>
                <a:lnTo>
                  <a:pt x="0" y="0"/>
                </a:lnTo>
                <a:close/>
              </a:path>
            </a:pathLst>
          </a:custGeom>
          <a:blipFill>
            <a:blip r:embed="rId3"/>
            <a:stretch>
              <a:fillRect/>
            </a:stretch>
          </a:blipFill>
        </p:spPr>
      </p:sp>
      <p:sp>
        <p:nvSpPr>
          <p:cNvPr id="4" name="Freeform 4"/>
          <p:cNvSpPr/>
          <p:nvPr/>
        </p:nvSpPr>
        <p:spPr>
          <a:xfrm>
            <a:off x="15047192" y="2613184"/>
            <a:ext cx="1144907" cy="2347890"/>
          </a:xfrm>
          <a:custGeom>
            <a:avLst/>
            <a:gdLst/>
            <a:ahLst/>
            <a:cxnLst/>
            <a:rect l="l" t="t" r="r" b="b"/>
            <a:pathLst>
              <a:path w="1144907" h="2347890">
                <a:moveTo>
                  <a:pt x="0" y="0"/>
                </a:moveTo>
                <a:lnTo>
                  <a:pt x="1144907" y="0"/>
                </a:lnTo>
                <a:lnTo>
                  <a:pt x="1144907" y="2347890"/>
                </a:lnTo>
                <a:lnTo>
                  <a:pt x="0" y="2347890"/>
                </a:lnTo>
                <a:lnTo>
                  <a:pt x="0" y="0"/>
                </a:lnTo>
                <a:close/>
              </a:path>
            </a:pathLst>
          </a:custGeom>
          <a:blipFill>
            <a:blip r:embed="rId4"/>
            <a:stretch>
              <a:fillRect/>
            </a:stretch>
          </a:blipFill>
        </p:spPr>
      </p:sp>
      <p:sp>
        <p:nvSpPr>
          <p:cNvPr id="5" name="Freeform 5"/>
          <p:cNvSpPr/>
          <p:nvPr/>
        </p:nvSpPr>
        <p:spPr>
          <a:xfrm>
            <a:off x="16382599" y="2613184"/>
            <a:ext cx="1123990" cy="2347890"/>
          </a:xfrm>
          <a:custGeom>
            <a:avLst/>
            <a:gdLst/>
            <a:ahLst/>
            <a:cxnLst/>
            <a:rect l="l" t="t" r="r" b="b"/>
            <a:pathLst>
              <a:path w="1123990" h="2347890">
                <a:moveTo>
                  <a:pt x="0" y="0"/>
                </a:moveTo>
                <a:lnTo>
                  <a:pt x="1123990" y="0"/>
                </a:lnTo>
                <a:lnTo>
                  <a:pt x="1123990" y="2347890"/>
                </a:lnTo>
                <a:lnTo>
                  <a:pt x="0" y="2347890"/>
                </a:lnTo>
                <a:lnTo>
                  <a:pt x="0" y="0"/>
                </a:lnTo>
                <a:close/>
              </a:path>
            </a:pathLst>
          </a:custGeom>
          <a:blipFill>
            <a:blip r:embed="rId5"/>
            <a:stretch>
              <a:fillRect/>
            </a:stretch>
          </a:blipFill>
        </p:spPr>
      </p:sp>
      <p:sp>
        <p:nvSpPr>
          <p:cNvPr id="6" name="Freeform 6"/>
          <p:cNvSpPr/>
          <p:nvPr/>
        </p:nvSpPr>
        <p:spPr>
          <a:xfrm>
            <a:off x="12858563" y="6460998"/>
            <a:ext cx="4291625" cy="3120369"/>
          </a:xfrm>
          <a:custGeom>
            <a:avLst/>
            <a:gdLst/>
            <a:ahLst/>
            <a:cxnLst/>
            <a:rect l="l" t="t" r="r" b="b"/>
            <a:pathLst>
              <a:path w="4291625" h="3120369">
                <a:moveTo>
                  <a:pt x="0" y="0"/>
                </a:moveTo>
                <a:lnTo>
                  <a:pt x="4291625" y="0"/>
                </a:lnTo>
                <a:lnTo>
                  <a:pt x="4291625" y="3120369"/>
                </a:lnTo>
                <a:lnTo>
                  <a:pt x="0" y="3120369"/>
                </a:lnTo>
                <a:lnTo>
                  <a:pt x="0" y="0"/>
                </a:lnTo>
                <a:close/>
              </a:path>
            </a:pathLst>
          </a:custGeom>
          <a:blipFill>
            <a:blip r:embed="rId6"/>
            <a:stretch>
              <a:fillRect/>
            </a:stretch>
          </a:blipFill>
        </p:spPr>
      </p:sp>
      <p:sp>
        <p:nvSpPr>
          <p:cNvPr id="7" name="TextBox 7"/>
          <p:cNvSpPr txBox="1"/>
          <p:nvPr/>
        </p:nvSpPr>
        <p:spPr>
          <a:xfrm>
            <a:off x="1028700" y="5744981"/>
            <a:ext cx="9211844" cy="624706"/>
          </a:xfrm>
          <a:prstGeom prst="rect">
            <a:avLst/>
          </a:prstGeom>
        </p:spPr>
        <p:txBody>
          <a:bodyPr lIns="0" tIns="0" rIns="0" bIns="0" rtlCol="0" anchor="t">
            <a:spAutoFit/>
          </a:bodyPr>
          <a:lstStyle/>
          <a:p>
            <a:pPr algn="l">
              <a:lnSpc>
                <a:spcPts val="4942"/>
              </a:lnSpc>
              <a:spcBef>
                <a:spcPct val="0"/>
              </a:spcBef>
            </a:pPr>
            <a:r>
              <a:rPr lang="en-US" sz="3530">
                <a:solidFill>
                  <a:srgbClr val="000000"/>
                </a:solidFill>
                <a:latin typeface="Arimo Bold"/>
              </a:rPr>
              <a:t>Blockchain applications</a:t>
            </a:r>
          </a:p>
        </p:txBody>
      </p:sp>
      <p:sp>
        <p:nvSpPr>
          <p:cNvPr id="8" name="TextBox 8"/>
          <p:cNvSpPr txBox="1"/>
          <p:nvPr/>
        </p:nvSpPr>
        <p:spPr>
          <a:xfrm>
            <a:off x="1028700" y="551204"/>
            <a:ext cx="4797270" cy="807038"/>
          </a:xfrm>
          <a:prstGeom prst="rect">
            <a:avLst/>
          </a:prstGeom>
        </p:spPr>
        <p:txBody>
          <a:bodyPr lIns="0" tIns="0" rIns="0" bIns="0" rtlCol="0" anchor="t">
            <a:spAutoFit/>
          </a:bodyPr>
          <a:lstStyle/>
          <a:p>
            <a:pPr algn="l">
              <a:lnSpc>
                <a:spcPts val="6439"/>
              </a:lnSpc>
              <a:spcBef>
                <a:spcPct val="0"/>
              </a:spcBef>
            </a:pPr>
            <a:r>
              <a:rPr lang="en-US" sz="4599">
                <a:solidFill>
                  <a:srgbClr val="000000"/>
                </a:solidFill>
                <a:latin typeface="Arimo Bold"/>
              </a:rPr>
              <a:t>Going Forward...</a:t>
            </a:r>
          </a:p>
        </p:txBody>
      </p:sp>
      <p:sp>
        <p:nvSpPr>
          <p:cNvPr id="9" name="TextBox 9"/>
          <p:cNvSpPr txBox="1"/>
          <p:nvPr/>
        </p:nvSpPr>
        <p:spPr>
          <a:xfrm>
            <a:off x="923608" y="1988478"/>
            <a:ext cx="8892667" cy="624706"/>
          </a:xfrm>
          <a:prstGeom prst="rect">
            <a:avLst/>
          </a:prstGeom>
        </p:spPr>
        <p:txBody>
          <a:bodyPr lIns="0" tIns="0" rIns="0" bIns="0" rtlCol="0" anchor="t">
            <a:spAutoFit/>
          </a:bodyPr>
          <a:lstStyle/>
          <a:p>
            <a:pPr algn="l">
              <a:lnSpc>
                <a:spcPts val="4942"/>
              </a:lnSpc>
              <a:spcBef>
                <a:spcPct val="0"/>
              </a:spcBef>
            </a:pPr>
            <a:r>
              <a:rPr lang="en-US" sz="3530">
                <a:solidFill>
                  <a:srgbClr val="000000"/>
                </a:solidFill>
                <a:latin typeface="Arimo Bold"/>
              </a:rPr>
              <a:t> Allow transactions using digital currency</a:t>
            </a:r>
          </a:p>
        </p:txBody>
      </p:sp>
      <p:sp>
        <p:nvSpPr>
          <p:cNvPr id="10" name="TextBox 10"/>
          <p:cNvSpPr txBox="1"/>
          <p:nvPr/>
        </p:nvSpPr>
        <p:spPr>
          <a:xfrm>
            <a:off x="1028700" y="2959286"/>
            <a:ext cx="9589583" cy="21844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mo"/>
              </a:rPr>
              <a:t>Our cutting-edge platform can seamlessly integrate with central bank digital currencies (CBDCs) in the near future, ensuring swift and secure transactions in the digital economy. With our digital wallet, you'll have the power to conveniently store, manage, and transact with CBDCs directly.</a:t>
            </a:r>
          </a:p>
        </p:txBody>
      </p:sp>
      <p:sp>
        <p:nvSpPr>
          <p:cNvPr id="11" name="TextBox 11"/>
          <p:cNvSpPr txBox="1"/>
          <p:nvPr/>
        </p:nvSpPr>
        <p:spPr>
          <a:xfrm>
            <a:off x="1028700" y="6712587"/>
            <a:ext cx="9589583" cy="8698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rimo Bold"/>
              </a:rPr>
              <a:t>Smart Contracts:  </a:t>
            </a:r>
            <a:r>
              <a:rPr lang="en-US" sz="2499">
                <a:solidFill>
                  <a:srgbClr val="000000"/>
                </a:solidFill>
                <a:latin typeface="Arimo"/>
              </a:rPr>
              <a:t>Create and issue vouchers automatically based on predefined conditions.</a:t>
            </a:r>
          </a:p>
        </p:txBody>
      </p:sp>
      <p:grpSp>
        <p:nvGrpSpPr>
          <p:cNvPr id="12" name="Group 12"/>
          <p:cNvGrpSpPr/>
          <p:nvPr/>
        </p:nvGrpSpPr>
        <p:grpSpPr>
          <a:xfrm>
            <a:off x="340903" y="2004558"/>
            <a:ext cx="687797" cy="687797"/>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4" name="TextBox 14"/>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grpSp>
        <p:nvGrpSpPr>
          <p:cNvPr id="15" name="Group 15"/>
          <p:cNvGrpSpPr/>
          <p:nvPr/>
        </p:nvGrpSpPr>
        <p:grpSpPr>
          <a:xfrm>
            <a:off x="235811" y="5761060"/>
            <a:ext cx="687797" cy="687797"/>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7" name="TextBox 17"/>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sp>
        <p:nvSpPr>
          <p:cNvPr id="18" name="TextBox 18"/>
          <p:cNvSpPr txBox="1"/>
          <p:nvPr/>
        </p:nvSpPr>
        <p:spPr>
          <a:xfrm>
            <a:off x="7294867" y="9232733"/>
            <a:ext cx="2540457" cy="611543"/>
          </a:xfrm>
          <a:prstGeom prst="rect">
            <a:avLst/>
          </a:prstGeom>
        </p:spPr>
        <p:txBody>
          <a:bodyPr lIns="0" tIns="0" rIns="0" bIns="0" rtlCol="0" anchor="t">
            <a:spAutoFit/>
          </a:bodyPr>
          <a:lstStyle/>
          <a:p>
            <a:pPr algn="ctr">
              <a:lnSpc>
                <a:spcPts val="4891"/>
              </a:lnSpc>
              <a:spcBef>
                <a:spcPct val="0"/>
              </a:spcBef>
            </a:pPr>
            <a:r>
              <a:rPr lang="en-US" sz="3493">
                <a:solidFill>
                  <a:srgbClr val="000000"/>
                </a:solidFill>
                <a:latin typeface="Arimo Bold"/>
              </a:rPr>
              <a:t>Page 15/20..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2464042" y="6145478"/>
            <a:ext cx="5058682" cy="1517605"/>
          </a:xfrm>
          <a:custGeom>
            <a:avLst/>
            <a:gdLst/>
            <a:ahLst/>
            <a:cxnLst/>
            <a:rect l="l" t="t" r="r" b="b"/>
            <a:pathLst>
              <a:path w="5058682" h="1517605">
                <a:moveTo>
                  <a:pt x="0" y="0"/>
                </a:moveTo>
                <a:lnTo>
                  <a:pt x="5058682" y="0"/>
                </a:lnTo>
                <a:lnTo>
                  <a:pt x="5058682" y="1517604"/>
                </a:lnTo>
                <a:lnTo>
                  <a:pt x="0" y="1517604"/>
                </a:lnTo>
                <a:lnTo>
                  <a:pt x="0" y="0"/>
                </a:lnTo>
                <a:close/>
              </a:path>
            </a:pathLst>
          </a:custGeom>
          <a:blipFill>
            <a:blip r:embed="rId2"/>
            <a:stretch>
              <a:fillRect/>
            </a:stretch>
          </a:blipFill>
        </p:spPr>
      </p:sp>
      <p:sp>
        <p:nvSpPr>
          <p:cNvPr id="3" name="Freeform 3"/>
          <p:cNvSpPr/>
          <p:nvPr/>
        </p:nvSpPr>
        <p:spPr>
          <a:xfrm>
            <a:off x="1769576" y="1327748"/>
            <a:ext cx="5652140" cy="2826070"/>
          </a:xfrm>
          <a:custGeom>
            <a:avLst/>
            <a:gdLst/>
            <a:ahLst/>
            <a:cxnLst/>
            <a:rect l="l" t="t" r="r" b="b"/>
            <a:pathLst>
              <a:path w="5652140" h="2826070">
                <a:moveTo>
                  <a:pt x="0" y="0"/>
                </a:moveTo>
                <a:lnTo>
                  <a:pt x="5652140" y="0"/>
                </a:lnTo>
                <a:lnTo>
                  <a:pt x="5652140" y="2826070"/>
                </a:lnTo>
                <a:lnTo>
                  <a:pt x="0" y="2826070"/>
                </a:lnTo>
                <a:lnTo>
                  <a:pt x="0" y="0"/>
                </a:lnTo>
                <a:close/>
              </a:path>
            </a:pathLst>
          </a:custGeom>
          <a:blipFill>
            <a:blip r:embed="rId3"/>
            <a:stretch>
              <a:fillRect/>
            </a:stretch>
          </a:blipFill>
        </p:spPr>
      </p:sp>
      <p:sp>
        <p:nvSpPr>
          <p:cNvPr id="4" name="Freeform 4"/>
          <p:cNvSpPr/>
          <p:nvPr/>
        </p:nvSpPr>
        <p:spPr>
          <a:xfrm>
            <a:off x="1028700" y="4732721"/>
            <a:ext cx="4208933" cy="3993243"/>
          </a:xfrm>
          <a:custGeom>
            <a:avLst/>
            <a:gdLst/>
            <a:ahLst/>
            <a:cxnLst/>
            <a:rect l="l" t="t" r="r" b="b"/>
            <a:pathLst>
              <a:path w="4208933" h="3993243">
                <a:moveTo>
                  <a:pt x="0" y="0"/>
                </a:moveTo>
                <a:lnTo>
                  <a:pt x="4208933" y="0"/>
                </a:lnTo>
                <a:lnTo>
                  <a:pt x="4208933" y="3993243"/>
                </a:lnTo>
                <a:lnTo>
                  <a:pt x="0" y="3993243"/>
                </a:lnTo>
                <a:lnTo>
                  <a:pt x="0" y="0"/>
                </a:lnTo>
                <a:close/>
              </a:path>
            </a:pathLst>
          </a:custGeom>
          <a:blipFill>
            <a:blip r:embed="rId4"/>
            <a:stretch>
              <a:fillRect l="-34780" t="-12143" r="-35194" b="-10819"/>
            </a:stretch>
          </a:blipFill>
        </p:spPr>
      </p:sp>
      <p:sp>
        <p:nvSpPr>
          <p:cNvPr id="5" name="Freeform 5"/>
          <p:cNvSpPr/>
          <p:nvPr/>
        </p:nvSpPr>
        <p:spPr>
          <a:xfrm>
            <a:off x="6463100" y="4954441"/>
            <a:ext cx="5797229" cy="1774901"/>
          </a:xfrm>
          <a:custGeom>
            <a:avLst/>
            <a:gdLst/>
            <a:ahLst/>
            <a:cxnLst/>
            <a:rect l="l" t="t" r="r" b="b"/>
            <a:pathLst>
              <a:path w="5797229" h="1774901">
                <a:moveTo>
                  <a:pt x="0" y="0"/>
                </a:moveTo>
                <a:lnTo>
                  <a:pt x="5797229" y="0"/>
                </a:lnTo>
                <a:lnTo>
                  <a:pt x="5797229" y="1774902"/>
                </a:lnTo>
                <a:lnTo>
                  <a:pt x="0" y="1774902"/>
                </a:lnTo>
                <a:lnTo>
                  <a:pt x="0" y="0"/>
                </a:lnTo>
                <a:close/>
              </a:path>
            </a:pathLst>
          </a:custGeom>
          <a:blipFill>
            <a:blip r:embed="rId5"/>
            <a:stretch>
              <a:fillRect l="-7663" t="-49230" r="-8430" b="-55905"/>
            </a:stretch>
          </a:blipFill>
        </p:spPr>
      </p:sp>
      <p:sp>
        <p:nvSpPr>
          <p:cNvPr id="6" name="Freeform 6"/>
          <p:cNvSpPr/>
          <p:nvPr/>
        </p:nvSpPr>
        <p:spPr>
          <a:xfrm>
            <a:off x="12516613" y="1674140"/>
            <a:ext cx="4953540" cy="2756270"/>
          </a:xfrm>
          <a:custGeom>
            <a:avLst/>
            <a:gdLst/>
            <a:ahLst/>
            <a:cxnLst/>
            <a:rect l="l" t="t" r="r" b="b"/>
            <a:pathLst>
              <a:path w="4953540" h="2756270">
                <a:moveTo>
                  <a:pt x="0" y="0"/>
                </a:moveTo>
                <a:lnTo>
                  <a:pt x="4953540" y="0"/>
                </a:lnTo>
                <a:lnTo>
                  <a:pt x="4953540" y="2756270"/>
                </a:lnTo>
                <a:lnTo>
                  <a:pt x="0" y="2756270"/>
                </a:lnTo>
                <a:lnTo>
                  <a:pt x="0" y="0"/>
                </a:lnTo>
                <a:close/>
              </a:path>
            </a:pathLst>
          </a:custGeom>
          <a:blipFill>
            <a:blip r:embed="rId6"/>
            <a:stretch>
              <a:fillRect t="-32097" b="-47621"/>
            </a:stretch>
          </a:blipFill>
        </p:spPr>
      </p:sp>
      <p:sp>
        <p:nvSpPr>
          <p:cNvPr id="7" name="TextBox 7"/>
          <p:cNvSpPr txBox="1"/>
          <p:nvPr/>
        </p:nvSpPr>
        <p:spPr>
          <a:xfrm>
            <a:off x="7080159" y="568007"/>
            <a:ext cx="4127682"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TECH STACK</a:t>
            </a:r>
          </a:p>
        </p:txBody>
      </p:sp>
      <p:sp>
        <p:nvSpPr>
          <p:cNvPr id="8" name="TextBox 8"/>
          <p:cNvSpPr txBox="1"/>
          <p:nvPr/>
        </p:nvSpPr>
        <p:spPr>
          <a:xfrm>
            <a:off x="8021379" y="9360706"/>
            <a:ext cx="2245241" cy="493185"/>
          </a:xfrm>
          <a:prstGeom prst="rect">
            <a:avLst/>
          </a:prstGeom>
        </p:spPr>
        <p:txBody>
          <a:bodyPr lIns="0" tIns="0" rIns="0" bIns="0" rtlCol="0" anchor="t">
            <a:spAutoFit/>
          </a:bodyPr>
          <a:lstStyle/>
          <a:p>
            <a:pPr algn="ctr">
              <a:lnSpc>
                <a:spcPts val="3967"/>
              </a:lnSpc>
              <a:spcBef>
                <a:spcPct val="0"/>
              </a:spcBef>
            </a:pPr>
            <a:r>
              <a:rPr lang="en-US" sz="2833">
                <a:solidFill>
                  <a:srgbClr val="000000"/>
                </a:solidFill>
                <a:latin typeface="Arimo Bold"/>
              </a:rPr>
              <a:t>Page 18/20..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297591" y="-2803153"/>
            <a:ext cx="6438265" cy="5515977"/>
            <a:chOff x="0" y="0"/>
            <a:chExt cx="948703" cy="812800"/>
          </a:xfrm>
        </p:grpSpPr>
        <p:sp>
          <p:nvSpPr>
            <p:cNvPr id="3" name="Freeform 3"/>
            <p:cNvSpPr/>
            <p:nvPr/>
          </p:nvSpPr>
          <p:spPr>
            <a:xfrm>
              <a:off x="0" y="0"/>
              <a:ext cx="948703" cy="812800"/>
            </a:xfrm>
            <a:custGeom>
              <a:avLst/>
              <a:gdLst/>
              <a:ahLst/>
              <a:cxnLst/>
              <a:rect l="l" t="t" r="r" b="b"/>
              <a:pathLst>
                <a:path w="948703" h="812800">
                  <a:moveTo>
                    <a:pt x="474351" y="0"/>
                  </a:moveTo>
                  <a:cubicBezTo>
                    <a:pt x="212374" y="0"/>
                    <a:pt x="0" y="181951"/>
                    <a:pt x="0" y="406400"/>
                  </a:cubicBezTo>
                  <a:cubicBezTo>
                    <a:pt x="0" y="630849"/>
                    <a:pt x="212374" y="812800"/>
                    <a:pt x="474351" y="812800"/>
                  </a:cubicBezTo>
                  <a:cubicBezTo>
                    <a:pt x="736328" y="812800"/>
                    <a:pt x="948703" y="630849"/>
                    <a:pt x="948703" y="406400"/>
                  </a:cubicBezTo>
                  <a:cubicBezTo>
                    <a:pt x="948703" y="181951"/>
                    <a:pt x="736328" y="0"/>
                    <a:pt x="474351" y="0"/>
                  </a:cubicBezTo>
                  <a:close/>
                </a:path>
              </a:pathLst>
            </a:custGeom>
            <a:solidFill>
              <a:srgbClr val="006FCF"/>
            </a:solidFill>
          </p:spPr>
        </p:sp>
        <p:sp>
          <p:nvSpPr>
            <p:cNvPr id="4" name="TextBox 4"/>
            <p:cNvSpPr txBox="1"/>
            <p:nvPr/>
          </p:nvSpPr>
          <p:spPr>
            <a:xfrm>
              <a:off x="88941" y="19050"/>
              <a:ext cx="770821" cy="717550"/>
            </a:xfrm>
            <a:prstGeom prst="rect">
              <a:avLst/>
            </a:prstGeom>
          </p:spPr>
          <p:txBody>
            <a:bodyPr lIns="50800" tIns="50800" rIns="50800" bIns="50800" rtlCol="0" anchor="ctr"/>
            <a:lstStyle/>
            <a:p>
              <a:pPr algn="ctr">
                <a:lnSpc>
                  <a:spcPts val="3648"/>
                </a:lnSpc>
              </a:pPr>
              <a:endParaRPr/>
            </a:p>
          </p:txBody>
        </p:sp>
      </p:grpSp>
      <p:grpSp>
        <p:nvGrpSpPr>
          <p:cNvPr id="5" name="Group 5"/>
          <p:cNvGrpSpPr/>
          <p:nvPr/>
        </p:nvGrpSpPr>
        <p:grpSpPr>
          <a:xfrm>
            <a:off x="-3476316" y="-289326"/>
            <a:ext cx="6101275" cy="10576326"/>
            <a:chOff x="0" y="0"/>
            <a:chExt cx="1606920" cy="2785534"/>
          </a:xfrm>
        </p:grpSpPr>
        <p:sp>
          <p:nvSpPr>
            <p:cNvPr id="6" name="Freeform 6"/>
            <p:cNvSpPr/>
            <p:nvPr/>
          </p:nvSpPr>
          <p:spPr>
            <a:xfrm>
              <a:off x="0" y="0"/>
              <a:ext cx="1606920" cy="2785534"/>
            </a:xfrm>
            <a:custGeom>
              <a:avLst/>
              <a:gdLst/>
              <a:ahLst/>
              <a:cxnLst/>
              <a:rect l="l" t="t" r="r" b="b"/>
              <a:pathLst>
                <a:path w="1606920" h="2785534">
                  <a:moveTo>
                    <a:pt x="0" y="0"/>
                  </a:moveTo>
                  <a:lnTo>
                    <a:pt x="1606920" y="0"/>
                  </a:lnTo>
                  <a:lnTo>
                    <a:pt x="1606920" y="2785534"/>
                  </a:lnTo>
                  <a:lnTo>
                    <a:pt x="0" y="2785534"/>
                  </a:lnTo>
                  <a:close/>
                </a:path>
              </a:pathLst>
            </a:custGeom>
            <a:solidFill>
              <a:srgbClr val="006FCF"/>
            </a:solidFill>
          </p:spPr>
        </p:sp>
        <p:sp>
          <p:nvSpPr>
            <p:cNvPr id="7" name="TextBox 7"/>
            <p:cNvSpPr txBox="1"/>
            <p:nvPr/>
          </p:nvSpPr>
          <p:spPr>
            <a:xfrm>
              <a:off x="0" y="-57150"/>
              <a:ext cx="1606920" cy="2842684"/>
            </a:xfrm>
            <a:prstGeom prst="rect">
              <a:avLst/>
            </a:prstGeom>
          </p:spPr>
          <p:txBody>
            <a:bodyPr lIns="50800" tIns="50800" rIns="50800" bIns="50800" rtlCol="0" anchor="ctr"/>
            <a:lstStyle/>
            <a:p>
              <a:pPr algn="ctr">
                <a:lnSpc>
                  <a:spcPts val="3648"/>
                </a:lnSpc>
              </a:pPr>
              <a:endParaRPr/>
            </a:p>
          </p:txBody>
        </p:sp>
      </p:grpSp>
      <p:sp>
        <p:nvSpPr>
          <p:cNvPr id="8" name="TextBox 8"/>
          <p:cNvSpPr txBox="1"/>
          <p:nvPr/>
        </p:nvSpPr>
        <p:spPr>
          <a:xfrm>
            <a:off x="4237227" y="2958007"/>
            <a:ext cx="5651699" cy="1070116"/>
          </a:xfrm>
          <a:prstGeom prst="rect">
            <a:avLst/>
          </a:prstGeom>
        </p:spPr>
        <p:txBody>
          <a:bodyPr lIns="0" tIns="0" rIns="0" bIns="0" rtlCol="0" anchor="t">
            <a:spAutoFit/>
          </a:bodyPr>
          <a:lstStyle/>
          <a:p>
            <a:pPr algn="ctr">
              <a:lnSpc>
                <a:spcPts val="8742"/>
              </a:lnSpc>
              <a:spcBef>
                <a:spcPct val="0"/>
              </a:spcBef>
            </a:pPr>
            <a:r>
              <a:rPr lang="en-US" sz="6244">
                <a:solidFill>
                  <a:srgbClr val="006FCF"/>
                </a:solidFill>
                <a:latin typeface="Intro Rust"/>
              </a:rPr>
              <a:t>Thank you!!! </a:t>
            </a:r>
          </a:p>
        </p:txBody>
      </p:sp>
      <p:sp>
        <p:nvSpPr>
          <p:cNvPr id="9" name="TextBox 9"/>
          <p:cNvSpPr txBox="1"/>
          <p:nvPr/>
        </p:nvSpPr>
        <p:spPr>
          <a:xfrm>
            <a:off x="7735884" y="4546529"/>
            <a:ext cx="6710362" cy="1070116"/>
          </a:xfrm>
          <a:prstGeom prst="rect">
            <a:avLst/>
          </a:prstGeom>
        </p:spPr>
        <p:txBody>
          <a:bodyPr lIns="0" tIns="0" rIns="0" bIns="0" rtlCol="0" anchor="t">
            <a:spAutoFit/>
          </a:bodyPr>
          <a:lstStyle/>
          <a:p>
            <a:pPr algn="ctr">
              <a:lnSpc>
                <a:spcPts val="8742"/>
              </a:lnSpc>
              <a:spcBef>
                <a:spcPct val="0"/>
              </a:spcBef>
            </a:pPr>
            <a:r>
              <a:rPr lang="en-US" sz="6244">
                <a:solidFill>
                  <a:srgbClr val="100F0D"/>
                </a:solidFill>
                <a:latin typeface="Be Vietnam"/>
              </a:rPr>
              <a:t>For your attention</a:t>
            </a:r>
          </a:p>
        </p:txBody>
      </p:sp>
      <p:grpSp>
        <p:nvGrpSpPr>
          <p:cNvPr id="10" name="Group 10"/>
          <p:cNvGrpSpPr/>
          <p:nvPr/>
        </p:nvGrpSpPr>
        <p:grpSpPr>
          <a:xfrm>
            <a:off x="160997" y="248309"/>
            <a:ext cx="2302964" cy="2302964"/>
            <a:chOff x="0" y="0"/>
            <a:chExt cx="3070619" cy="3070619"/>
          </a:xfrm>
        </p:grpSpPr>
        <p:grpSp>
          <p:nvGrpSpPr>
            <p:cNvPr id="11" name="Group 11"/>
            <p:cNvGrpSpPr/>
            <p:nvPr/>
          </p:nvGrpSpPr>
          <p:grpSpPr>
            <a:xfrm>
              <a:off x="0" y="0"/>
              <a:ext cx="3070619" cy="3070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006FCF"/>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2860"/>
                  </a:lnSpc>
                </a:pPr>
                <a:endParaRPr/>
              </a:p>
            </p:txBody>
          </p:sp>
        </p:grpSp>
        <p:sp>
          <p:nvSpPr>
            <p:cNvPr id="14" name="Freeform 14"/>
            <p:cNvSpPr/>
            <p:nvPr/>
          </p:nvSpPr>
          <p:spPr>
            <a:xfrm>
              <a:off x="430266" y="895239"/>
              <a:ext cx="2210088" cy="1245914"/>
            </a:xfrm>
            <a:custGeom>
              <a:avLst/>
              <a:gdLst/>
              <a:ahLst/>
              <a:cxnLst/>
              <a:rect l="l" t="t" r="r" b="b"/>
              <a:pathLst>
                <a:path w="2210088" h="1245914">
                  <a:moveTo>
                    <a:pt x="0" y="0"/>
                  </a:moveTo>
                  <a:lnTo>
                    <a:pt x="2210088" y="0"/>
                  </a:lnTo>
                  <a:lnTo>
                    <a:pt x="2210088" y="1245914"/>
                  </a:lnTo>
                  <a:lnTo>
                    <a:pt x="0" y="1245914"/>
                  </a:lnTo>
                  <a:lnTo>
                    <a:pt x="0" y="0"/>
                  </a:lnTo>
                  <a:close/>
                </a:path>
              </a:pathLst>
            </a:custGeom>
            <a:blipFill>
              <a:blip r:embed="rId2"/>
              <a:stretch>
                <a:fillRect/>
              </a:stretch>
            </a:blipFill>
          </p:spPr>
        </p:sp>
      </p:grpSp>
      <p:grpSp>
        <p:nvGrpSpPr>
          <p:cNvPr id="15" name="Group 15"/>
          <p:cNvGrpSpPr/>
          <p:nvPr/>
        </p:nvGrpSpPr>
        <p:grpSpPr>
          <a:xfrm>
            <a:off x="0" y="86758"/>
            <a:ext cx="2624959" cy="2626065"/>
            <a:chOff x="0" y="0"/>
            <a:chExt cx="3499945" cy="3501421"/>
          </a:xfrm>
        </p:grpSpPr>
        <p:grpSp>
          <p:nvGrpSpPr>
            <p:cNvPr id="16" name="Group 16"/>
            <p:cNvGrpSpPr/>
            <p:nvPr/>
          </p:nvGrpSpPr>
          <p:grpSpPr>
            <a:xfrm>
              <a:off x="0" y="0"/>
              <a:ext cx="3499945" cy="3501421"/>
              <a:chOff x="0" y="0"/>
              <a:chExt cx="6832800" cy="6835680"/>
            </a:xfrm>
          </p:grpSpPr>
          <p:sp>
            <p:nvSpPr>
              <p:cNvPr id="17" name="Freeform 17"/>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18" name="Group 18"/>
            <p:cNvGrpSpPr/>
            <p:nvPr/>
          </p:nvGrpSpPr>
          <p:grpSpPr>
            <a:xfrm>
              <a:off x="135728" y="633531"/>
              <a:ext cx="340904" cy="346713"/>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21" name="Group 21"/>
            <p:cNvGrpSpPr/>
            <p:nvPr/>
          </p:nvGrpSpPr>
          <p:grpSpPr>
            <a:xfrm>
              <a:off x="3023313" y="633531"/>
              <a:ext cx="340904" cy="346713"/>
              <a:chOff x="0" y="0"/>
              <a:chExt cx="549360" cy="558720"/>
            </a:xfrm>
          </p:grpSpPr>
          <p:sp>
            <p:nvSpPr>
              <p:cNvPr id="22" name="Freeform 2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3" name="Freeform 2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24" name="Group 24"/>
            <p:cNvGrpSpPr/>
            <p:nvPr/>
          </p:nvGrpSpPr>
          <p:grpSpPr>
            <a:xfrm>
              <a:off x="3023313" y="2561284"/>
              <a:ext cx="340904" cy="346713"/>
              <a:chOff x="0" y="0"/>
              <a:chExt cx="549360" cy="558720"/>
            </a:xfrm>
          </p:grpSpPr>
          <p:sp>
            <p:nvSpPr>
              <p:cNvPr id="25" name="Freeform 2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6" name="Freeform 2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nvGrpSpPr>
            <p:cNvPr id="27" name="Group 27"/>
            <p:cNvGrpSpPr/>
            <p:nvPr/>
          </p:nvGrpSpPr>
          <p:grpSpPr>
            <a:xfrm>
              <a:off x="135728" y="2561284"/>
              <a:ext cx="340904" cy="346713"/>
              <a:chOff x="0" y="0"/>
              <a:chExt cx="549360" cy="558720"/>
            </a:xfrm>
          </p:grpSpPr>
          <p:sp>
            <p:nvSpPr>
              <p:cNvPr id="28" name="Freeform 2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9" name="Freeform 2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6FCF"/>
              </a:solidFill>
            </p:spPr>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70879" y="8087023"/>
            <a:ext cx="2462381" cy="1390054"/>
          </a:xfrm>
          <a:custGeom>
            <a:avLst/>
            <a:gdLst/>
            <a:ahLst/>
            <a:cxnLst/>
            <a:rect l="l" t="t" r="r" b="b"/>
            <a:pathLst>
              <a:path w="2462381" h="1390054">
                <a:moveTo>
                  <a:pt x="0" y="0"/>
                </a:moveTo>
                <a:lnTo>
                  <a:pt x="2462381" y="0"/>
                </a:lnTo>
                <a:lnTo>
                  <a:pt x="2462381" y="1390054"/>
                </a:lnTo>
                <a:lnTo>
                  <a:pt x="0" y="1390054"/>
                </a:lnTo>
                <a:lnTo>
                  <a:pt x="0" y="0"/>
                </a:lnTo>
                <a:close/>
              </a:path>
            </a:pathLst>
          </a:custGeom>
          <a:blipFill>
            <a:blip r:embed="rId2"/>
            <a:stretch>
              <a:fillRect/>
            </a:stretch>
          </a:blipFill>
        </p:spPr>
      </p:sp>
      <p:grpSp>
        <p:nvGrpSpPr>
          <p:cNvPr id="3" name="Group 3"/>
          <p:cNvGrpSpPr/>
          <p:nvPr/>
        </p:nvGrpSpPr>
        <p:grpSpPr>
          <a:xfrm>
            <a:off x="796871" y="2865740"/>
            <a:ext cx="6699248" cy="2029601"/>
            <a:chOff x="0" y="0"/>
            <a:chExt cx="8932330" cy="2706134"/>
          </a:xfrm>
        </p:grpSpPr>
        <p:sp>
          <p:nvSpPr>
            <p:cNvPr id="4" name="Freeform 4"/>
            <p:cNvSpPr/>
            <p:nvPr/>
          </p:nvSpPr>
          <p:spPr>
            <a:xfrm>
              <a:off x="0" y="32255"/>
              <a:ext cx="1645684" cy="1826001"/>
            </a:xfrm>
            <a:custGeom>
              <a:avLst/>
              <a:gdLst/>
              <a:ahLst/>
              <a:cxnLst/>
              <a:rect l="l" t="t" r="r" b="b"/>
              <a:pathLst>
                <a:path w="1645684" h="1826001">
                  <a:moveTo>
                    <a:pt x="0" y="0"/>
                  </a:moveTo>
                  <a:lnTo>
                    <a:pt x="1645684" y="0"/>
                  </a:lnTo>
                  <a:lnTo>
                    <a:pt x="1645684" y="1826001"/>
                  </a:lnTo>
                  <a:lnTo>
                    <a:pt x="0" y="1826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899684" y="0"/>
              <a:ext cx="1830023" cy="2706134"/>
            </a:xfrm>
            <a:custGeom>
              <a:avLst/>
              <a:gdLst/>
              <a:ahLst/>
              <a:cxnLst/>
              <a:rect l="l" t="t" r="r" b="b"/>
              <a:pathLst>
                <a:path w="1830023" h="2706134">
                  <a:moveTo>
                    <a:pt x="0" y="0"/>
                  </a:moveTo>
                  <a:lnTo>
                    <a:pt x="1830023" y="0"/>
                  </a:lnTo>
                  <a:lnTo>
                    <a:pt x="1830023" y="2706134"/>
                  </a:lnTo>
                  <a:lnTo>
                    <a:pt x="0" y="2706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856872" y="0"/>
              <a:ext cx="1710207" cy="2029919"/>
            </a:xfrm>
            <a:custGeom>
              <a:avLst/>
              <a:gdLst/>
              <a:ahLst/>
              <a:cxnLst/>
              <a:rect l="l" t="t" r="r" b="b"/>
              <a:pathLst>
                <a:path w="1710207" h="2029919">
                  <a:moveTo>
                    <a:pt x="0" y="0"/>
                  </a:moveTo>
                  <a:lnTo>
                    <a:pt x="1710207" y="0"/>
                  </a:lnTo>
                  <a:lnTo>
                    <a:pt x="1710207" y="2029919"/>
                  </a:lnTo>
                  <a:lnTo>
                    <a:pt x="0" y="20299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825325" y="31282"/>
              <a:ext cx="1721326" cy="1998637"/>
            </a:xfrm>
            <a:custGeom>
              <a:avLst/>
              <a:gdLst/>
              <a:ahLst/>
              <a:cxnLst/>
              <a:rect l="l" t="t" r="r" b="b"/>
              <a:pathLst>
                <a:path w="1721326" h="1998637">
                  <a:moveTo>
                    <a:pt x="0" y="0"/>
                  </a:moveTo>
                  <a:lnTo>
                    <a:pt x="1721326" y="0"/>
                  </a:lnTo>
                  <a:lnTo>
                    <a:pt x="1721326" y="1998637"/>
                  </a:lnTo>
                  <a:lnTo>
                    <a:pt x="0" y="19986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7800651" y="0"/>
              <a:ext cx="1131680" cy="2029919"/>
            </a:xfrm>
            <a:custGeom>
              <a:avLst/>
              <a:gdLst/>
              <a:ahLst/>
              <a:cxnLst/>
              <a:rect l="l" t="t" r="r" b="b"/>
              <a:pathLst>
                <a:path w="1131680" h="2029919">
                  <a:moveTo>
                    <a:pt x="0" y="0"/>
                  </a:moveTo>
                  <a:lnTo>
                    <a:pt x="1131679" y="0"/>
                  </a:lnTo>
                  <a:lnTo>
                    <a:pt x="1131679" y="2029919"/>
                  </a:lnTo>
                  <a:lnTo>
                    <a:pt x="0" y="20299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9" name="Freeform 9"/>
          <p:cNvSpPr/>
          <p:nvPr/>
        </p:nvSpPr>
        <p:spPr>
          <a:xfrm>
            <a:off x="10946096" y="3880541"/>
            <a:ext cx="5670224" cy="3110228"/>
          </a:xfrm>
          <a:custGeom>
            <a:avLst/>
            <a:gdLst/>
            <a:ahLst/>
            <a:cxnLst/>
            <a:rect l="l" t="t" r="r" b="b"/>
            <a:pathLst>
              <a:path w="5670224" h="3110228">
                <a:moveTo>
                  <a:pt x="0" y="0"/>
                </a:moveTo>
                <a:lnTo>
                  <a:pt x="5670224" y="0"/>
                </a:lnTo>
                <a:lnTo>
                  <a:pt x="5670224" y="3110228"/>
                </a:lnTo>
                <a:lnTo>
                  <a:pt x="0" y="3110228"/>
                </a:lnTo>
                <a:lnTo>
                  <a:pt x="0" y="0"/>
                </a:lnTo>
                <a:close/>
              </a:path>
            </a:pathLst>
          </a:custGeom>
          <a:blipFill>
            <a:blip r:embed="rId13"/>
            <a:stretch>
              <a:fillRect l="-56444" t="-67193" r="-57084" b="-51776"/>
            </a:stretch>
          </a:blipFill>
        </p:spPr>
      </p:sp>
      <p:sp>
        <p:nvSpPr>
          <p:cNvPr id="10" name="TextBox 10"/>
          <p:cNvSpPr txBox="1"/>
          <p:nvPr/>
        </p:nvSpPr>
        <p:spPr>
          <a:xfrm>
            <a:off x="180498" y="1653004"/>
            <a:ext cx="5013699" cy="1011549"/>
          </a:xfrm>
          <a:prstGeom prst="rect">
            <a:avLst/>
          </a:prstGeom>
        </p:spPr>
        <p:txBody>
          <a:bodyPr lIns="0" tIns="0" rIns="0" bIns="0" rtlCol="0" anchor="t">
            <a:spAutoFit/>
          </a:bodyPr>
          <a:lstStyle/>
          <a:p>
            <a:pPr algn="ctr">
              <a:lnSpc>
                <a:spcPts val="8276"/>
              </a:lnSpc>
            </a:pPr>
            <a:r>
              <a:rPr lang="en-US" sz="5912">
                <a:solidFill>
                  <a:srgbClr val="000000"/>
                </a:solidFill>
                <a:latin typeface="Intro Rust"/>
              </a:rPr>
              <a:t>WHAT IS</a:t>
            </a:r>
          </a:p>
        </p:txBody>
      </p:sp>
      <p:sp>
        <p:nvSpPr>
          <p:cNvPr id="11" name="TextBox 11"/>
          <p:cNvSpPr txBox="1"/>
          <p:nvPr/>
        </p:nvSpPr>
        <p:spPr>
          <a:xfrm>
            <a:off x="1028700" y="5067300"/>
            <a:ext cx="7404079" cy="2123968"/>
          </a:xfrm>
          <a:prstGeom prst="rect">
            <a:avLst/>
          </a:prstGeom>
        </p:spPr>
        <p:txBody>
          <a:bodyPr lIns="0" tIns="0" rIns="0" bIns="0" rtlCol="0" anchor="t">
            <a:spAutoFit/>
          </a:bodyPr>
          <a:lstStyle/>
          <a:p>
            <a:pPr algn="l">
              <a:lnSpc>
                <a:spcPts val="4235"/>
              </a:lnSpc>
            </a:pPr>
            <a:r>
              <a:rPr lang="en-US" sz="3025">
                <a:solidFill>
                  <a:srgbClr val="000000"/>
                </a:solidFill>
                <a:latin typeface="Arimo Bold"/>
              </a:rPr>
              <a:t>E-Rupi is a digital payment solution introduced by the Government of India.</a:t>
            </a:r>
          </a:p>
          <a:p>
            <a:pPr algn="l">
              <a:lnSpc>
                <a:spcPts val="4235"/>
              </a:lnSpc>
              <a:spcBef>
                <a:spcPct val="0"/>
              </a:spcBef>
            </a:pPr>
            <a:r>
              <a:rPr lang="en-US" sz="3025">
                <a:solidFill>
                  <a:srgbClr val="000000"/>
                </a:solidFill>
                <a:latin typeface="Arimo Bold"/>
              </a:rPr>
              <a:t>It is a prepaid, person and purpose-specific cashless e-voucher. </a:t>
            </a:r>
          </a:p>
        </p:txBody>
      </p:sp>
      <p:sp>
        <p:nvSpPr>
          <p:cNvPr id="12" name="TextBox 12"/>
          <p:cNvSpPr txBox="1"/>
          <p:nvPr/>
        </p:nvSpPr>
        <p:spPr>
          <a:xfrm>
            <a:off x="7721558" y="1873029"/>
            <a:ext cx="1422442" cy="2989062"/>
          </a:xfrm>
          <a:prstGeom prst="rect">
            <a:avLst/>
          </a:prstGeom>
        </p:spPr>
        <p:txBody>
          <a:bodyPr lIns="0" tIns="0" rIns="0" bIns="0" rtlCol="0" anchor="t">
            <a:spAutoFit/>
          </a:bodyPr>
          <a:lstStyle/>
          <a:p>
            <a:pPr algn="ctr">
              <a:lnSpc>
                <a:spcPts val="24447"/>
              </a:lnSpc>
              <a:spcBef>
                <a:spcPct val="0"/>
              </a:spcBef>
            </a:pPr>
            <a:r>
              <a:rPr lang="en-US" sz="17462">
                <a:solidFill>
                  <a:srgbClr val="000000"/>
                </a:solidFill>
                <a:latin typeface="Intro Rust"/>
              </a:rPr>
              <a:t>?</a:t>
            </a:r>
          </a:p>
        </p:txBody>
      </p:sp>
      <p:sp>
        <p:nvSpPr>
          <p:cNvPr id="13" name="TextBox 13"/>
          <p:cNvSpPr txBox="1"/>
          <p:nvPr/>
        </p:nvSpPr>
        <p:spPr>
          <a:xfrm>
            <a:off x="7686629" y="9726447"/>
            <a:ext cx="1969770"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 2/20..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239871" y="3086100"/>
            <a:ext cx="2844356" cy="4114800"/>
          </a:xfrm>
          <a:custGeom>
            <a:avLst/>
            <a:gdLst/>
            <a:ahLst/>
            <a:cxnLst/>
            <a:rect l="l" t="t" r="r" b="b"/>
            <a:pathLst>
              <a:path w="2844356" h="4114800">
                <a:moveTo>
                  <a:pt x="0" y="0"/>
                </a:moveTo>
                <a:lnTo>
                  <a:pt x="2844356" y="0"/>
                </a:lnTo>
                <a:lnTo>
                  <a:pt x="2844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71124" y="2934836"/>
            <a:ext cx="5015178" cy="4488584"/>
          </a:xfrm>
          <a:custGeom>
            <a:avLst/>
            <a:gdLst/>
            <a:ahLst/>
            <a:cxnLst/>
            <a:rect l="l" t="t" r="r" b="b"/>
            <a:pathLst>
              <a:path w="5015178" h="4488584">
                <a:moveTo>
                  <a:pt x="0" y="0"/>
                </a:moveTo>
                <a:lnTo>
                  <a:pt x="5015178" y="0"/>
                </a:lnTo>
                <a:lnTo>
                  <a:pt x="5015178" y="4488584"/>
                </a:lnTo>
                <a:lnTo>
                  <a:pt x="0" y="4488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4842024" y="5488927"/>
            <a:ext cx="1243125" cy="0"/>
          </a:xfrm>
          <a:prstGeom prst="line">
            <a:avLst/>
          </a:prstGeom>
          <a:ln w="38100" cap="flat">
            <a:solidFill>
              <a:srgbClr val="000000"/>
            </a:solidFill>
            <a:prstDash val="solid"/>
            <a:headEnd type="none" w="sm" len="sm"/>
            <a:tailEnd type="arrow" w="med" len="sm"/>
          </a:ln>
        </p:spPr>
      </p:sp>
      <p:sp>
        <p:nvSpPr>
          <p:cNvPr id="5" name="AutoShape 5"/>
          <p:cNvSpPr/>
          <p:nvPr/>
        </p:nvSpPr>
        <p:spPr>
          <a:xfrm>
            <a:off x="11327999" y="5527027"/>
            <a:ext cx="1243125" cy="0"/>
          </a:xfrm>
          <a:prstGeom prst="line">
            <a:avLst/>
          </a:prstGeom>
          <a:ln w="38100" cap="flat">
            <a:solidFill>
              <a:srgbClr val="000000"/>
            </a:solidFill>
            <a:prstDash val="solid"/>
            <a:headEnd type="none" w="sm" len="sm"/>
            <a:tailEnd type="arrow" w="med" len="sm"/>
          </a:ln>
        </p:spPr>
      </p:sp>
      <p:sp>
        <p:nvSpPr>
          <p:cNvPr id="6" name="Freeform 6"/>
          <p:cNvSpPr/>
          <p:nvPr/>
        </p:nvSpPr>
        <p:spPr>
          <a:xfrm>
            <a:off x="16173576" y="9258300"/>
            <a:ext cx="1727610" cy="975264"/>
          </a:xfrm>
          <a:custGeom>
            <a:avLst/>
            <a:gdLst/>
            <a:ahLst/>
            <a:cxnLst/>
            <a:rect l="l" t="t" r="r" b="b"/>
            <a:pathLst>
              <a:path w="1727610" h="975264">
                <a:moveTo>
                  <a:pt x="0" y="0"/>
                </a:moveTo>
                <a:lnTo>
                  <a:pt x="1727609" y="0"/>
                </a:lnTo>
                <a:lnTo>
                  <a:pt x="1727609" y="975264"/>
                </a:lnTo>
                <a:lnTo>
                  <a:pt x="0" y="975264"/>
                </a:lnTo>
                <a:lnTo>
                  <a:pt x="0" y="0"/>
                </a:lnTo>
                <a:close/>
              </a:path>
            </a:pathLst>
          </a:custGeom>
          <a:blipFill>
            <a:blip r:embed="rId6"/>
            <a:stretch>
              <a:fillRect/>
            </a:stretch>
          </a:blipFill>
        </p:spPr>
      </p:sp>
      <p:sp>
        <p:nvSpPr>
          <p:cNvPr id="7" name="Freeform 7"/>
          <p:cNvSpPr/>
          <p:nvPr/>
        </p:nvSpPr>
        <p:spPr>
          <a:xfrm>
            <a:off x="6615478" y="4261641"/>
            <a:ext cx="4350542" cy="2492670"/>
          </a:xfrm>
          <a:custGeom>
            <a:avLst/>
            <a:gdLst/>
            <a:ahLst/>
            <a:cxnLst/>
            <a:rect l="l" t="t" r="r" b="b"/>
            <a:pathLst>
              <a:path w="4350542" h="2492670">
                <a:moveTo>
                  <a:pt x="0" y="0"/>
                </a:moveTo>
                <a:lnTo>
                  <a:pt x="4350542" y="0"/>
                </a:lnTo>
                <a:lnTo>
                  <a:pt x="4350542" y="2492671"/>
                </a:lnTo>
                <a:lnTo>
                  <a:pt x="0" y="2492671"/>
                </a:lnTo>
                <a:lnTo>
                  <a:pt x="0" y="0"/>
                </a:lnTo>
                <a:close/>
              </a:path>
            </a:pathLst>
          </a:custGeom>
          <a:blipFill>
            <a:blip r:embed="rId7"/>
            <a:stretch>
              <a:fillRect l="-55432" t="-60728" r="-55759" b="-46609"/>
            </a:stretch>
          </a:blipFill>
        </p:spPr>
      </p:sp>
      <p:sp>
        <p:nvSpPr>
          <p:cNvPr id="8" name="TextBox 8"/>
          <p:cNvSpPr txBox="1"/>
          <p:nvPr/>
        </p:nvSpPr>
        <p:spPr>
          <a:xfrm>
            <a:off x="968968" y="7735973"/>
            <a:ext cx="3873056"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Government</a:t>
            </a:r>
          </a:p>
        </p:txBody>
      </p:sp>
      <p:sp>
        <p:nvSpPr>
          <p:cNvPr id="9" name="TextBox 9"/>
          <p:cNvSpPr txBox="1"/>
          <p:nvPr/>
        </p:nvSpPr>
        <p:spPr>
          <a:xfrm>
            <a:off x="7092965" y="7687148"/>
            <a:ext cx="3873056"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E-Rupi voucher </a:t>
            </a:r>
          </a:p>
        </p:txBody>
      </p:sp>
      <p:sp>
        <p:nvSpPr>
          <p:cNvPr id="10" name="TextBox 10"/>
          <p:cNvSpPr txBox="1"/>
          <p:nvPr/>
        </p:nvSpPr>
        <p:spPr>
          <a:xfrm>
            <a:off x="13386244" y="7784798"/>
            <a:ext cx="3873056"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Farmer</a:t>
            </a:r>
          </a:p>
        </p:txBody>
      </p:sp>
      <p:sp>
        <p:nvSpPr>
          <p:cNvPr id="11" name="TextBox 11"/>
          <p:cNvSpPr txBox="1"/>
          <p:nvPr/>
        </p:nvSpPr>
        <p:spPr>
          <a:xfrm>
            <a:off x="4096640" y="1544582"/>
            <a:ext cx="8989033"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GOVERNMENT TO USER FLOW </a:t>
            </a:r>
          </a:p>
        </p:txBody>
      </p:sp>
      <p:sp>
        <p:nvSpPr>
          <p:cNvPr id="12" name="TextBox 12"/>
          <p:cNvSpPr txBox="1"/>
          <p:nvPr/>
        </p:nvSpPr>
        <p:spPr>
          <a:xfrm>
            <a:off x="7494296" y="9669732"/>
            <a:ext cx="1969790"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 3/20..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2798495" y="3628112"/>
            <a:ext cx="4889538" cy="4376136"/>
          </a:xfrm>
          <a:custGeom>
            <a:avLst/>
            <a:gdLst/>
            <a:ahLst/>
            <a:cxnLst/>
            <a:rect l="l" t="t" r="r" b="b"/>
            <a:pathLst>
              <a:path w="4889538" h="4376136">
                <a:moveTo>
                  <a:pt x="0" y="0"/>
                </a:moveTo>
                <a:lnTo>
                  <a:pt x="4889538" y="0"/>
                </a:lnTo>
                <a:lnTo>
                  <a:pt x="4889538" y="4376137"/>
                </a:lnTo>
                <a:lnTo>
                  <a:pt x="0" y="4376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5600330" y="7393148"/>
            <a:ext cx="1062121" cy="0"/>
          </a:xfrm>
          <a:prstGeom prst="line">
            <a:avLst/>
          </a:prstGeom>
          <a:ln w="38100" cap="flat">
            <a:solidFill>
              <a:srgbClr val="000000"/>
            </a:solidFill>
            <a:prstDash val="solid"/>
            <a:headEnd type="none" w="sm" len="sm"/>
            <a:tailEnd type="arrow" w="med" len="sm"/>
          </a:ln>
        </p:spPr>
      </p:sp>
      <p:sp>
        <p:nvSpPr>
          <p:cNvPr id="4" name="AutoShape 4"/>
          <p:cNvSpPr/>
          <p:nvPr/>
        </p:nvSpPr>
        <p:spPr>
          <a:xfrm flipH="1">
            <a:off x="11311842" y="7355048"/>
            <a:ext cx="1185786" cy="0"/>
          </a:xfrm>
          <a:prstGeom prst="line">
            <a:avLst/>
          </a:prstGeom>
          <a:ln w="38100" cap="flat">
            <a:solidFill>
              <a:srgbClr val="000000"/>
            </a:solidFill>
            <a:prstDash val="solid"/>
            <a:headEnd type="none" w="sm" len="sm"/>
            <a:tailEnd type="arrow" w="med" len="sm"/>
          </a:ln>
        </p:spPr>
      </p:sp>
      <p:sp>
        <p:nvSpPr>
          <p:cNvPr id="5" name="Freeform 5"/>
          <p:cNvSpPr/>
          <p:nvPr/>
        </p:nvSpPr>
        <p:spPr>
          <a:xfrm>
            <a:off x="1187394" y="3260674"/>
            <a:ext cx="1728570" cy="5218324"/>
          </a:xfrm>
          <a:custGeom>
            <a:avLst/>
            <a:gdLst/>
            <a:ahLst/>
            <a:cxnLst/>
            <a:rect l="l" t="t" r="r" b="b"/>
            <a:pathLst>
              <a:path w="1728570" h="5218324">
                <a:moveTo>
                  <a:pt x="0" y="0"/>
                </a:moveTo>
                <a:lnTo>
                  <a:pt x="1728569" y="0"/>
                </a:lnTo>
                <a:lnTo>
                  <a:pt x="1728569" y="5218324"/>
                </a:lnTo>
                <a:lnTo>
                  <a:pt x="0" y="5218324"/>
                </a:lnTo>
                <a:lnTo>
                  <a:pt x="0" y="0"/>
                </a:lnTo>
                <a:close/>
              </a:path>
            </a:pathLst>
          </a:custGeom>
          <a:blipFill>
            <a:blip r:embed="rId4"/>
            <a:stretch>
              <a:fillRect/>
            </a:stretch>
          </a:blipFill>
        </p:spPr>
      </p:sp>
      <p:sp>
        <p:nvSpPr>
          <p:cNvPr id="6" name="Freeform 6"/>
          <p:cNvSpPr/>
          <p:nvPr/>
        </p:nvSpPr>
        <p:spPr>
          <a:xfrm>
            <a:off x="3262414" y="3260674"/>
            <a:ext cx="1630726" cy="5218324"/>
          </a:xfrm>
          <a:custGeom>
            <a:avLst/>
            <a:gdLst/>
            <a:ahLst/>
            <a:cxnLst/>
            <a:rect l="l" t="t" r="r" b="b"/>
            <a:pathLst>
              <a:path w="1630726" h="5218324">
                <a:moveTo>
                  <a:pt x="0" y="0"/>
                </a:moveTo>
                <a:lnTo>
                  <a:pt x="1630726" y="0"/>
                </a:lnTo>
                <a:lnTo>
                  <a:pt x="1630726" y="5218324"/>
                </a:lnTo>
                <a:lnTo>
                  <a:pt x="0" y="52183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192212" y="9258300"/>
            <a:ext cx="1727610" cy="975264"/>
          </a:xfrm>
          <a:custGeom>
            <a:avLst/>
            <a:gdLst/>
            <a:ahLst/>
            <a:cxnLst/>
            <a:rect l="l" t="t" r="r" b="b"/>
            <a:pathLst>
              <a:path w="1727610" h="975264">
                <a:moveTo>
                  <a:pt x="0" y="0"/>
                </a:moveTo>
                <a:lnTo>
                  <a:pt x="1727609" y="0"/>
                </a:lnTo>
                <a:lnTo>
                  <a:pt x="1727609" y="975264"/>
                </a:lnTo>
                <a:lnTo>
                  <a:pt x="0" y="975264"/>
                </a:lnTo>
                <a:lnTo>
                  <a:pt x="0" y="0"/>
                </a:lnTo>
                <a:close/>
              </a:path>
            </a:pathLst>
          </a:custGeom>
          <a:blipFill>
            <a:blip r:embed="rId7"/>
            <a:stretch>
              <a:fillRect/>
            </a:stretch>
          </a:blipFill>
        </p:spPr>
      </p:sp>
      <p:sp>
        <p:nvSpPr>
          <p:cNvPr id="8" name="Freeform 8"/>
          <p:cNvSpPr/>
          <p:nvPr/>
        </p:nvSpPr>
        <p:spPr>
          <a:xfrm>
            <a:off x="7417450" y="3742319"/>
            <a:ext cx="3453100" cy="1978475"/>
          </a:xfrm>
          <a:custGeom>
            <a:avLst/>
            <a:gdLst/>
            <a:ahLst/>
            <a:cxnLst/>
            <a:rect l="l" t="t" r="r" b="b"/>
            <a:pathLst>
              <a:path w="3453100" h="1978475">
                <a:moveTo>
                  <a:pt x="0" y="0"/>
                </a:moveTo>
                <a:lnTo>
                  <a:pt x="3453100" y="0"/>
                </a:lnTo>
                <a:lnTo>
                  <a:pt x="3453100" y="1978476"/>
                </a:lnTo>
                <a:lnTo>
                  <a:pt x="0" y="1978476"/>
                </a:lnTo>
                <a:lnTo>
                  <a:pt x="0" y="0"/>
                </a:lnTo>
                <a:close/>
              </a:path>
            </a:pathLst>
          </a:custGeom>
          <a:blipFill>
            <a:blip r:embed="rId8"/>
            <a:stretch>
              <a:fillRect l="-55432" t="-60728" r="-55759" b="-46609"/>
            </a:stretch>
          </a:blipFill>
        </p:spPr>
      </p:sp>
      <p:sp>
        <p:nvSpPr>
          <p:cNvPr id="9" name="AutoShape 9"/>
          <p:cNvSpPr/>
          <p:nvPr/>
        </p:nvSpPr>
        <p:spPr>
          <a:xfrm>
            <a:off x="5600330" y="4839461"/>
            <a:ext cx="1062121" cy="0"/>
          </a:xfrm>
          <a:prstGeom prst="line">
            <a:avLst/>
          </a:prstGeom>
          <a:ln w="38100" cap="flat">
            <a:solidFill>
              <a:srgbClr val="000000"/>
            </a:solidFill>
            <a:prstDash val="solid"/>
            <a:headEnd type="none" w="sm" len="sm"/>
            <a:tailEnd type="arrow" w="med" len="sm"/>
          </a:ln>
        </p:spPr>
      </p:sp>
      <p:sp>
        <p:nvSpPr>
          <p:cNvPr id="10" name="AutoShape 10"/>
          <p:cNvSpPr/>
          <p:nvPr/>
        </p:nvSpPr>
        <p:spPr>
          <a:xfrm>
            <a:off x="11311842" y="4731557"/>
            <a:ext cx="1185786" cy="0"/>
          </a:xfrm>
          <a:prstGeom prst="line">
            <a:avLst/>
          </a:prstGeom>
          <a:ln w="38100" cap="flat">
            <a:solidFill>
              <a:srgbClr val="000000"/>
            </a:solidFill>
            <a:prstDash val="solid"/>
            <a:headEnd type="none" w="sm" len="sm"/>
            <a:tailEnd type="arrow" w="med" len="sm"/>
          </a:ln>
        </p:spPr>
      </p:sp>
      <p:sp>
        <p:nvSpPr>
          <p:cNvPr id="11" name="Freeform 11"/>
          <p:cNvSpPr/>
          <p:nvPr/>
        </p:nvSpPr>
        <p:spPr>
          <a:xfrm>
            <a:off x="7620122" y="6450902"/>
            <a:ext cx="1750250" cy="1553347"/>
          </a:xfrm>
          <a:custGeom>
            <a:avLst/>
            <a:gdLst/>
            <a:ahLst/>
            <a:cxnLst/>
            <a:rect l="l" t="t" r="r" b="b"/>
            <a:pathLst>
              <a:path w="1750250" h="1553347">
                <a:moveTo>
                  <a:pt x="0" y="0"/>
                </a:moveTo>
                <a:lnTo>
                  <a:pt x="1750250" y="0"/>
                </a:lnTo>
                <a:lnTo>
                  <a:pt x="1750250" y="1553347"/>
                </a:lnTo>
                <a:lnTo>
                  <a:pt x="0" y="1553347"/>
                </a:lnTo>
                <a:lnTo>
                  <a:pt x="0" y="0"/>
                </a:lnTo>
                <a:close/>
              </a:path>
            </a:pathLst>
          </a:custGeom>
          <a:blipFill>
            <a:blip r:embed="rId9"/>
            <a:stretch>
              <a:fillRect/>
            </a:stretch>
          </a:blipFill>
        </p:spPr>
      </p:sp>
      <p:sp>
        <p:nvSpPr>
          <p:cNvPr id="12" name="Freeform 12"/>
          <p:cNvSpPr/>
          <p:nvPr/>
        </p:nvSpPr>
        <p:spPr>
          <a:xfrm>
            <a:off x="8942817" y="6911588"/>
            <a:ext cx="1630957" cy="2057400"/>
          </a:xfrm>
          <a:custGeom>
            <a:avLst/>
            <a:gdLst/>
            <a:ahLst/>
            <a:cxnLst/>
            <a:rect l="l" t="t" r="r" b="b"/>
            <a:pathLst>
              <a:path w="1630957" h="2057400">
                <a:moveTo>
                  <a:pt x="0" y="0"/>
                </a:moveTo>
                <a:lnTo>
                  <a:pt x="1630957" y="0"/>
                </a:lnTo>
                <a:lnTo>
                  <a:pt x="1630957"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5224371" y="1230352"/>
            <a:ext cx="8697516" cy="807085"/>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REDEMPTION OF E-VOUCHER </a:t>
            </a:r>
          </a:p>
        </p:txBody>
      </p:sp>
      <p:sp>
        <p:nvSpPr>
          <p:cNvPr id="14" name="TextBox 14"/>
          <p:cNvSpPr txBox="1"/>
          <p:nvPr/>
        </p:nvSpPr>
        <p:spPr>
          <a:xfrm>
            <a:off x="13386245" y="8584425"/>
            <a:ext cx="3873056"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Merchant </a:t>
            </a:r>
          </a:p>
        </p:txBody>
      </p:sp>
      <p:sp>
        <p:nvSpPr>
          <p:cNvPr id="15" name="TextBox 15"/>
          <p:cNvSpPr txBox="1"/>
          <p:nvPr/>
        </p:nvSpPr>
        <p:spPr>
          <a:xfrm>
            <a:off x="1474760" y="8584425"/>
            <a:ext cx="3873056"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Beneficiary </a:t>
            </a:r>
          </a:p>
        </p:txBody>
      </p:sp>
      <p:sp>
        <p:nvSpPr>
          <p:cNvPr id="16" name="TextBox 16"/>
          <p:cNvSpPr txBox="1"/>
          <p:nvPr/>
        </p:nvSpPr>
        <p:spPr>
          <a:xfrm>
            <a:off x="7639777" y="9669732"/>
            <a:ext cx="1969790"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 4/20..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84707" y="3478275"/>
            <a:ext cx="3330449" cy="3330449"/>
          </a:xfrm>
          <a:custGeom>
            <a:avLst/>
            <a:gdLst/>
            <a:ahLst/>
            <a:cxnLst/>
            <a:rect l="l" t="t" r="r" b="b"/>
            <a:pathLst>
              <a:path w="3330449" h="3330449">
                <a:moveTo>
                  <a:pt x="0" y="0"/>
                </a:moveTo>
                <a:lnTo>
                  <a:pt x="3330449" y="0"/>
                </a:lnTo>
                <a:lnTo>
                  <a:pt x="3330449" y="3330450"/>
                </a:lnTo>
                <a:lnTo>
                  <a:pt x="0" y="3330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69057" y="720918"/>
            <a:ext cx="2888114" cy="2888114"/>
          </a:xfrm>
          <a:custGeom>
            <a:avLst/>
            <a:gdLst/>
            <a:ahLst/>
            <a:cxnLst/>
            <a:rect l="l" t="t" r="r" b="b"/>
            <a:pathLst>
              <a:path w="2888114" h="2888114">
                <a:moveTo>
                  <a:pt x="0" y="0"/>
                </a:moveTo>
                <a:lnTo>
                  <a:pt x="2888115" y="0"/>
                </a:lnTo>
                <a:lnTo>
                  <a:pt x="2888115" y="2888114"/>
                </a:lnTo>
                <a:lnTo>
                  <a:pt x="0" y="2888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98409" y="753128"/>
            <a:ext cx="3932397" cy="2855904"/>
          </a:xfrm>
          <a:custGeom>
            <a:avLst/>
            <a:gdLst/>
            <a:ahLst/>
            <a:cxnLst/>
            <a:rect l="l" t="t" r="r" b="b"/>
            <a:pathLst>
              <a:path w="3932397" h="2855904">
                <a:moveTo>
                  <a:pt x="0" y="0"/>
                </a:moveTo>
                <a:lnTo>
                  <a:pt x="3932397" y="0"/>
                </a:lnTo>
                <a:lnTo>
                  <a:pt x="3932397" y="2855904"/>
                </a:lnTo>
                <a:lnTo>
                  <a:pt x="0" y="2855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46584" y="5775752"/>
            <a:ext cx="2940888" cy="3281326"/>
          </a:xfrm>
          <a:custGeom>
            <a:avLst/>
            <a:gdLst/>
            <a:ahLst/>
            <a:cxnLst/>
            <a:rect l="l" t="t" r="r" b="b"/>
            <a:pathLst>
              <a:path w="2940888" h="3281326">
                <a:moveTo>
                  <a:pt x="0" y="0"/>
                </a:moveTo>
                <a:lnTo>
                  <a:pt x="2940889" y="0"/>
                </a:lnTo>
                <a:lnTo>
                  <a:pt x="2940889" y="3281326"/>
                </a:lnTo>
                <a:lnTo>
                  <a:pt x="0" y="3281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707240" y="5976974"/>
            <a:ext cx="2883479" cy="2865457"/>
          </a:xfrm>
          <a:custGeom>
            <a:avLst/>
            <a:gdLst/>
            <a:ahLst/>
            <a:cxnLst/>
            <a:rect l="l" t="t" r="r" b="b"/>
            <a:pathLst>
              <a:path w="2883479" h="2865457">
                <a:moveTo>
                  <a:pt x="0" y="0"/>
                </a:moveTo>
                <a:lnTo>
                  <a:pt x="2883479" y="0"/>
                </a:lnTo>
                <a:lnTo>
                  <a:pt x="2883479" y="2865457"/>
                </a:lnTo>
                <a:lnTo>
                  <a:pt x="0" y="28654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AutoShape 7"/>
          <p:cNvSpPr/>
          <p:nvPr/>
        </p:nvSpPr>
        <p:spPr>
          <a:xfrm flipH="1" flipV="1">
            <a:off x="6322006" y="3041318"/>
            <a:ext cx="988725" cy="567714"/>
          </a:xfrm>
          <a:prstGeom prst="line">
            <a:avLst/>
          </a:prstGeom>
          <a:ln w="38100" cap="flat">
            <a:solidFill>
              <a:srgbClr val="000000"/>
            </a:solidFill>
            <a:prstDash val="solid"/>
            <a:headEnd type="none" w="sm" len="sm"/>
            <a:tailEnd type="arrow" w="med" len="sm"/>
          </a:ln>
        </p:spPr>
      </p:sp>
      <p:sp>
        <p:nvSpPr>
          <p:cNvPr id="8" name="AutoShape 8"/>
          <p:cNvSpPr/>
          <p:nvPr/>
        </p:nvSpPr>
        <p:spPr>
          <a:xfrm flipV="1">
            <a:off x="11589435" y="3056404"/>
            <a:ext cx="982539" cy="757593"/>
          </a:xfrm>
          <a:prstGeom prst="line">
            <a:avLst/>
          </a:prstGeom>
          <a:ln w="38100" cap="flat">
            <a:solidFill>
              <a:srgbClr val="000000"/>
            </a:solidFill>
            <a:prstDash val="solid"/>
            <a:headEnd type="none" w="sm" len="sm"/>
            <a:tailEnd type="arrow" w="med" len="sm"/>
          </a:ln>
        </p:spPr>
      </p:sp>
      <p:sp>
        <p:nvSpPr>
          <p:cNvPr id="9" name="AutoShape 9"/>
          <p:cNvSpPr/>
          <p:nvPr/>
        </p:nvSpPr>
        <p:spPr>
          <a:xfrm>
            <a:off x="11840161" y="7426649"/>
            <a:ext cx="743446" cy="715914"/>
          </a:xfrm>
          <a:prstGeom prst="line">
            <a:avLst/>
          </a:prstGeom>
          <a:ln w="38100" cap="flat">
            <a:solidFill>
              <a:srgbClr val="000000"/>
            </a:solidFill>
            <a:prstDash val="solid"/>
            <a:headEnd type="none" w="sm" len="sm"/>
            <a:tailEnd type="arrow" w="med" len="sm"/>
          </a:ln>
        </p:spPr>
      </p:sp>
      <p:sp>
        <p:nvSpPr>
          <p:cNvPr id="10" name="AutoShape 10"/>
          <p:cNvSpPr/>
          <p:nvPr/>
        </p:nvSpPr>
        <p:spPr>
          <a:xfrm flipH="1">
            <a:off x="6309314" y="7560018"/>
            <a:ext cx="991601" cy="596267"/>
          </a:xfrm>
          <a:prstGeom prst="line">
            <a:avLst/>
          </a:prstGeom>
          <a:ln w="38100" cap="flat">
            <a:solidFill>
              <a:srgbClr val="000000"/>
            </a:solidFill>
            <a:prstDash val="solid"/>
            <a:headEnd type="none" w="sm" len="sm"/>
            <a:tailEnd type="arrow" w="med" len="sm"/>
          </a:ln>
        </p:spPr>
      </p:sp>
      <p:sp>
        <p:nvSpPr>
          <p:cNvPr id="11" name="Freeform 11"/>
          <p:cNvSpPr/>
          <p:nvPr/>
        </p:nvSpPr>
        <p:spPr>
          <a:xfrm>
            <a:off x="16395495" y="9311736"/>
            <a:ext cx="1727610" cy="975264"/>
          </a:xfrm>
          <a:custGeom>
            <a:avLst/>
            <a:gdLst/>
            <a:ahLst/>
            <a:cxnLst/>
            <a:rect l="l" t="t" r="r" b="b"/>
            <a:pathLst>
              <a:path w="1727610" h="975264">
                <a:moveTo>
                  <a:pt x="0" y="0"/>
                </a:moveTo>
                <a:lnTo>
                  <a:pt x="1727610" y="0"/>
                </a:lnTo>
                <a:lnTo>
                  <a:pt x="1727610" y="975264"/>
                </a:lnTo>
                <a:lnTo>
                  <a:pt x="0" y="975264"/>
                </a:lnTo>
                <a:lnTo>
                  <a:pt x="0" y="0"/>
                </a:lnTo>
                <a:close/>
              </a:path>
            </a:pathLst>
          </a:custGeom>
          <a:blipFill>
            <a:blip r:embed="rId12"/>
            <a:stretch>
              <a:fillRect/>
            </a:stretch>
          </a:blipFill>
        </p:spPr>
      </p:sp>
      <p:sp>
        <p:nvSpPr>
          <p:cNvPr id="12" name="TextBox 12"/>
          <p:cNvSpPr txBox="1"/>
          <p:nvPr/>
        </p:nvSpPr>
        <p:spPr>
          <a:xfrm>
            <a:off x="5199721" y="674663"/>
            <a:ext cx="8235957" cy="1616710"/>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Arimo Bold"/>
              </a:rPr>
              <a:t>CORPORATE TO  EMPLOYEE  FLOW</a:t>
            </a:r>
          </a:p>
        </p:txBody>
      </p:sp>
      <p:sp>
        <p:nvSpPr>
          <p:cNvPr id="13" name="TextBox 13"/>
          <p:cNvSpPr txBox="1"/>
          <p:nvPr/>
        </p:nvSpPr>
        <p:spPr>
          <a:xfrm>
            <a:off x="9139238" y="4881320"/>
            <a:ext cx="9525" cy="457684"/>
          </a:xfrm>
          <a:prstGeom prst="rect">
            <a:avLst/>
          </a:prstGeom>
        </p:spPr>
        <p:txBody>
          <a:bodyPr lIns="0" tIns="0" rIns="0" bIns="0" rtlCol="0" anchor="t">
            <a:spAutoFit/>
          </a:bodyPr>
          <a:lstStyle/>
          <a:p>
            <a:pPr algn="ctr">
              <a:lnSpc>
                <a:spcPts val="3648"/>
              </a:lnSpc>
              <a:spcBef>
                <a:spcPct val="0"/>
              </a:spcBef>
            </a:pPr>
            <a:endParaRPr/>
          </a:p>
        </p:txBody>
      </p:sp>
      <p:sp>
        <p:nvSpPr>
          <p:cNvPr id="14" name="TextBox 14"/>
          <p:cNvSpPr txBox="1"/>
          <p:nvPr/>
        </p:nvSpPr>
        <p:spPr>
          <a:xfrm>
            <a:off x="2564868" y="3969692"/>
            <a:ext cx="2634853" cy="1173372"/>
          </a:xfrm>
          <a:prstGeom prst="rect">
            <a:avLst/>
          </a:prstGeom>
        </p:spPr>
        <p:txBody>
          <a:bodyPr lIns="0" tIns="0" rIns="0" bIns="0" rtlCol="0" anchor="t">
            <a:spAutoFit/>
          </a:bodyPr>
          <a:lstStyle/>
          <a:p>
            <a:pPr algn="ctr">
              <a:lnSpc>
                <a:spcPts val="4625"/>
              </a:lnSpc>
            </a:pPr>
            <a:r>
              <a:rPr lang="en-US" sz="3304">
                <a:solidFill>
                  <a:srgbClr val="000000"/>
                </a:solidFill>
                <a:latin typeface="Arimo Bold"/>
              </a:rPr>
              <a:t>Education </a:t>
            </a:r>
          </a:p>
          <a:p>
            <a:pPr algn="ctr">
              <a:lnSpc>
                <a:spcPts val="4625"/>
              </a:lnSpc>
              <a:spcBef>
                <a:spcPct val="0"/>
              </a:spcBef>
            </a:pPr>
            <a:r>
              <a:rPr lang="en-US" sz="3304">
                <a:solidFill>
                  <a:srgbClr val="000000"/>
                </a:solidFill>
                <a:latin typeface="Arimo Bold"/>
              </a:rPr>
              <a:t>Scholarships</a:t>
            </a:r>
          </a:p>
        </p:txBody>
      </p:sp>
      <p:sp>
        <p:nvSpPr>
          <p:cNvPr id="15" name="TextBox 15"/>
          <p:cNvSpPr txBox="1"/>
          <p:nvPr/>
        </p:nvSpPr>
        <p:spPr>
          <a:xfrm>
            <a:off x="2891022" y="9216486"/>
            <a:ext cx="1982545" cy="592565"/>
          </a:xfrm>
          <a:prstGeom prst="rect">
            <a:avLst/>
          </a:prstGeom>
        </p:spPr>
        <p:txBody>
          <a:bodyPr lIns="0" tIns="0" rIns="0" bIns="0" rtlCol="0" anchor="t">
            <a:spAutoFit/>
          </a:bodyPr>
          <a:lstStyle/>
          <a:p>
            <a:pPr algn="ctr">
              <a:lnSpc>
                <a:spcPts val="4625"/>
              </a:lnSpc>
              <a:spcBef>
                <a:spcPct val="0"/>
              </a:spcBef>
            </a:pPr>
            <a:r>
              <a:rPr lang="en-US" sz="3304">
                <a:solidFill>
                  <a:srgbClr val="000000"/>
                </a:solidFill>
                <a:latin typeface="Arimo Bold"/>
              </a:rPr>
              <a:t>Insurance</a:t>
            </a:r>
          </a:p>
        </p:txBody>
      </p:sp>
      <p:sp>
        <p:nvSpPr>
          <p:cNvPr id="16" name="TextBox 16"/>
          <p:cNvSpPr txBox="1"/>
          <p:nvPr/>
        </p:nvSpPr>
        <p:spPr>
          <a:xfrm>
            <a:off x="7784707" y="6869818"/>
            <a:ext cx="3445222"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CORPORATES</a:t>
            </a:r>
          </a:p>
        </p:txBody>
      </p:sp>
      <p:sp>
        <p:nvSpPr>
          <p:cNvPr id="17" name="TextBox 17"/>
          <p:cNvSpPr txBox="1"/>
          <p:nvPr/>
        </p:nvSpPr>
        <p:spPr>
          <a:xfrm>
            <a:off x="8320382" y="7448442"/>
            <a:ext cx="2522934" cy="673875"/>
          </a:xfrm>
          <a:prstGeom prst="rect">
            <a:avLst/>
          </a:prstGeom>
        </p:spPr>
        <p:txBody>
          <a:bodyPr lIns="0" tIns="0" rIns="0" bIns="0" rtlCol="0" anchor="t">
            <a:spAutoFit/>
          </a:bodyPr>
          <a:lstStyle/>
          <a:p>
            <a:pPr algn="ctr">
              <a:lnSpc>
                <a:spcPts val="5382"/>
              </a:lnSpc>
              <a:spcBef>
                <a:spcPct val="0"/>
              </a:spcBef>
            </a:pPr>
            <a:r>
              <a:rPr lang="en-US" sz="3844">
                <a:solidFill>
                  <a:srgbClr val="000000"/>
                </a:solidFill>
                <a:latin typeface="Arimo Bold"/>
              </a:rPr>
              <a:t>(sponsors)</a:t>
            </a:r>
          </a:p>
        </p:txBody>
      </p:sp>
      <p:sp>
        <p:nvSpPr>
          <p:cNvPr id="18" name="TextBox 18"/>
          <p:cNvSpPr txBox="1"/>
          <p:nvPr/>
        </p:nvSpPr>
        <p:spPr>
          <a:xfrm>
            <a:off x="13934669" y="3969692"/>
            <a:ext cx="1982545" cy="1173808"/>
          </a:xfrm>
          <a:prstGeom prst="rect">
            <a:avLst/>
          </a:prstGeom>
        </p:spPr>
        <p:txBody>
          <a:bodyPr lIns="0" tIns="0" rIns="0" bIns="0" rtlCol="0" anchor="t">
            <a:spAutoFit/>
          </a:bodyPr>
          <a:lstStyle/>
          <a:p>
            <a:pPr algn="ctr">
              <a:lnSpc>
                <a:spcPts val="4625"/>
              </a:lnSpc>
            </a:pPr>
            <a:r>
              <a:rPr lang="en-US" sz="3304">
                <a:solidFill>
                  <a:srgbClr val="000000"/>
                </a:solidFill>
                <a:latin typeface="Arimo Bold"/>
              </a:rPr>
              <a:t>Employee</a:t>
            </a:r>
          </a:p>
          <a:p>
            <a:pPr algn="ctr">
              <a:lnSpc>
                <a:spcPts val="4625"/>
              </a:lnSpc>
              <a:spcBef>
                <a:spcPct val="0"/>
              </a:spcBef>
            </a:pPr>
            <a:r>
              <a:rPr lang="en-US" sz="3304">
                <a:solidFill>
                  <a:srgbClr val="000000"/>
                </a:solidFill>
                <a:latin typeface="Arimo Bold"/>
              </a:rPr>
              <a:t>Benefits</a:t>
            </a:r>
          </a:p>
        </p:txBody>
      </p:sp>
      <p:sp>
        <p:nvSpPr>
          <p:cNvPr id="19" name="TextBox 19"/>
          <p:cNvSpPr txBox="1"/>
          <p:nvPr/>
        </p:nvSpPr>
        <p:spPr>
          <a:xfrm>
            <a:off x="14233148" y="8925865"/>
            <a:ext cx="1865503" cy="1173808"/>
          </a:xfrm>
          <a:prstGeom prst="rect">
            <a:avLst/>
          </a:prstGeom>
        </p:spPr>
        <p:txBody>
          <a:bodyPr lIns="0" tIns="0" rIns="0" bIns="0" rtlCol="0" anchor="t">
            <a:spAutoFit/>
          </a:bodyPr>
          <a:lstStyle/>
          <a:p>
            <a:pPr algn="ctr">
              <a:lnSpc>
                <a:spcPts val="4625"/>
              </a:lnSpc>
            </a:pPr>
            <a:r>
              <a:rPr lang="en-US" sz="3304">
                <a:solidFill>
                  <a:srgbClr val="000000"/>
                </a:solidFill>
                <a:latin typeface="Arimo Bold"/>
              </a:rPr>
              <a:t>Maternity</a:t>
            </a:r>
          </a:p>
          <a:p>
            <a:pPr algn="ctr">
              <a:lnSpc>
                <a:spcPts val="4625"/>
              </a:lnSpc>
              <a:spcBef>
                <a:spcPct val="0"/>
              </a:spcBef>
            </a:pPr>
            <a:r>
              <a:rPr lang="en-US" sz="3304">
                <a:solidFill>
                  <a:srgbClr val="000000"/>
                </a:solidFill>
                <a:latin typeface="Arimo Bold"/>
              </a:rPr>
              <a:t>Benefits</a:t>
            </a:r>
          </a:p>
        </p:txBody>
      </p:sp>
      <p:sp>
        <p:nvSpPr>
          <p:cNvPr id="20" name="TextBox 20"/>
          <p:cNvSpPr txBox="1"/>
          <p:nvPr/>
        </p:nvSpPr>
        <p:spPr>
          <a:xfrm>
            <a:off x="8617623" y="9723168"/>
            <a:ext cx="1969889"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a:t>
            </a:r>
            <a:r>
              <a:rPr lang="en-US" sz="3000">
                <a:solidFill>
                  <a:srgbClr val="000000"/>
                </a:solidFill>
                <a:latin typeface="Arimo Bold"/>
              </a:rPr>
              <a:t> 5/20..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a:off x="4600638" y="4181241"/>
            <a:ext cx="32495" cy="961616"/>
          </a:xfrm>
          <a:prstGeom prst="line">
            <a:avLst/>
          </a:prstGeom>
          <a:ln w="38100" cap="flat">
            <a:solidFill>
              <a:srgbClr val="000000"/>
            </a:solidFill>
            <a:prstDash val="solid"/>
            <a:headEnd type="none" w="sm" len="sm"/>
            <a:tailEnd type="none" w="sm" len="sm"/>
          </a:ln>
        </p:spPr>
      </p:sp>
      <p:sp>
        <p:nvSpPr>
          <p:cNvPr id="3" name="AutoShape 3"/>
          <p:cNvSpPr/>
          <p:nvPr/>
        </p:nvSpPr>
        <p:spPr>
          <a:xfrm>
            <a:off x="1545784" y="4180597"/>
            <a:ext cx="8117" cy="962903"/>
          </a:xfrm>
          <a:prstGeom prst="line">
            <a:avLst/>
          </a:prstGeom>
          <a:ln w="38100" cap="flat">
            <a:solidFill>
              <a:srgbClr val="000000"/>
            </a:solidFill>
            <a:prstDash val="solid"/>
            <a:headEnd type="none" w="sm" len="sm"/>
            <a:tailEnd type="none" w="sm" len="sm"/>
          </a:ln>
        </p:spPr>
      </p:sp>
      <p:sp>
        <p:nvSpPr>
          <p:cNvPr id="4" name="AutoShape 4"/>
          <p:cNvSpPr/>
          <p:nvPr/>
        </p:nvSpPr>
        <p:spPr>
          <a:xfrm>
            <a:off x="1556711" y="5162711"/>
            <a:ext cx="3024886" cy="174"/>
          </a:xfrm>
          <a:prstGeom prst="line">
            <a:avLst/>
          </a:prstGeom>
          <a:ln w="38100" cap="flat">
            <a:solidFill>
              <a:srgbClr val="000000"/>
            </a:solidFill>
            <a:prstDash val="solid"/>
            <a:headEnd type="none" w="sm" len="sm"/>
            <a:tailEnd type="none" w="sm" len="sm"/>
          </a:ln>
        </p:spPr>
      </p:sp>
      <p:sp>
        <p:nvSpPr>
          <p:cNvPr id="5" name="AutoShape 5"/>
          <p:cNvSpPr/>
          <p:nvPr/>
        </p:nvSpPr>
        <p:spPr>
          <a:xfrm flipV="1">
            <a:off x="10927385" y="7452228"/>
            <a:ext cx="3942799" cy="38272"/>
          </a:xfrm>
          <a:prstGeom prst="line">
            <a:avLst/>
          </a:prstGeom>
          <a:ln w="38100" cap="flat">
            <a:solidFill>
              <a:srgbClr val="000000"/>
            </a:solidFill>
            <a:prstDash val="solid"/>
            <a:headEnd type="none" w="sm" len="sm"/>
            <a:tailEnd type="none" w="sm" len="sm"/>
          </a:ln>
        </p:spPr>
      </p:sp>
      <p:sp>
        <p:nvSpPr>
          <p:cNvPr id="6" name="AutoShape 6"/>
          <p:cNvSpPr/>
          <p:nvPr/>
        </p:nvSpPr>
        <p:spPr>
          <a:xfrm>
            <a:off x="3327930" y="5376705"/>
            <a:ext cx="19050" cy="2113624"/>
          </a:xfrm>
          <a:prstGeom prst="line">
            <a:avLst/>
          </a:prstGeom>
          <a:ln w="38100" cap="flat">
            <a:solidFill>
              <a:srgbClr val="000000"/>
            </a:solidFill>
            <a:prstDash val="solid"/>
            <a:headEnd type="none" w="sm" len="sm"/>
            <a:tailEnd type="none" w="sm" len="sm"/>
          </a:ln>
        </p:spPr>
      </p:sp>
      <p:sp>
        <p:nvSpPr>
          <p:cNvPr id="7" name="Freeform 7"/>
          <p:cNvSpPr/>
          <p:nvPr/>
        </p:nvSpPr>
        <p:spPr>
          <a:xfrm>
            <a:off x="3669324" y="7339719"/>
            <a:ext cx="3387758" cy="2447655"/>
          </a:xfrm>
          <a:custGeom>
            <a:avLst/>
            <a:gdLst/>
            <a:ahLst/>
            <a:cxnLst/>
            <a:rect l="l" t="t" r="r" b="b"/>
            <a:pathLst>
              <a:path w="3387758" h="2447655">
                <a:moveTo>
                  <a:pt x="0" y="0"/>
                </a:moveTo>
                <a:lnTo>
                  <a:pt x="3387758" y="0"/>
                </a:lnTo>
                <a:lnTo>
                  <a:pt x="3387758" y="2447655"/>
                </a:lnTo>
                <a:lnTo>
                  <a:pt x="0" y="2447655"/>
                </a:lnTo>
                <a:lnTo>
                  <a:pt x="0" y="0"/>
                </a:lnTo>
                <a:close/>
              </a:path>
            </a:pathLst>
          </a:custGeom>
          <a:blipFill>
            <a:blip r:embed="rId2"/>
            <a:stretch>
              <a:fillRect/>
            </a:stretch>
          </a:blipFill>
        </p:spPr>
      </p:sp>
      <p:sp>
        <p:nvSpPr>
          <p:cNvPr id="8" name="AutoShape 8"/>
          <p:cNvSpPr/>
          <p:nvPr/>
        </p:nvSpPr>
        <p:spPr>
          <a:xfrm>
            <a:off x="3346980" y="7471278"/>
            <a:ext cx="4193087" cy="0"/>
          </a:xfrm>
          <a:prstGeom prst="line">
            <a:avLst/>
          </a:prstGeom>
          <a:ln w="38100" cap="flat">
            <a:solidFill>
              <a:srgbClr val="000000"/>
            </a:solidFill>
            <a:prstDash val="solid"/>
            <a:headEnd type="none" w="sm" len="sm"/>
            <a:tailEnd type="triangle" w="lg" len="med"/>
          </a:ln>
        </p:spPr>
      </p:sp>
      <p:sp>
        <p:nvSpPr>
          <p:cNvPr id="9" name="AutoShape 9"/>
          <p:cNvSpPr/>
          <p:nvPr/>
        </p:nvSpPr>
        <p:spPr>
          <a:xfrm flipH="1">
            <a:off x="10927385" y="8031775"/>
            <a:ext cx="4590683" cy="57314"/>
          </a:xfrm>
          <a:prstGeom prst="line">
            <a:avLst/>
          </a:prstGeom>
          <a:ln w="38100" cap="flat">
            <a:solidFill>
              <a:srgbClr val="000000"/>
            </a:solidFill>
            <a:prstDash val="sysDot"/>
            <a:headEnd type="none" w="sm" len="sm"/>
            <a:tailEnd type="arrow" w="med" len="sm"/>
          </a:ln>
        </p:spPr>
      </p:sp>
      <p:sp>
        <p:nvSpPr>
          <p:cNvPr id="10" name="AutoShape 10"/>
          <p:cNvSpPr/>
          <p:nvPr/>
        </p:nvSpPr>
        <p:spPr>
          <a:xfrm flipV="1">
            <a:off x="2739343" y="8050825"/>
            <a:ext cx="4800724" cy="0"/>
          </a:xfrm>
          <a:prstGeom prst="line">
            <a:avLst/>
          </a:prstGeom>
          <a:ln w="38100" cap="flat">
            <a:solidFill>
              <a:srgbClr val="000000"/>
            </a:solidFill>
            <a:prstDash val="sysDot"/>
            <a:headEnd type="none" w="sm" len="sm"/>
            <a:tailEnd type="none" w="sm" len="sm"/>
          </a:ln>
        </p:spPr>
      </p:sp>
      <p:sp>
        <p:nvSpPr>
          <p:cNvPr id="11" name="AutoShape 11"/>
          <p:cNvSpPr/>
          <p:nvPr/>
        </p:nvSpPr>
        <p:spPr>
          <a:xfrm flipV="1">
            <a:off x="2758392" y="5376624"/>
            <a:ext cx="19050" cy="2674065"/>
          </a:xfrm>
          <a:prstGeom prst="line">
            <a:avLst/>
          </a:prstGeom>
          <a:ln w="38100" cap="flat">
            <a:solidFill>
              <a:srgbClr val="000000"/>
            </a:solidFill>
            <a:prstDash val="sysDot"/>
            <a:headEnd type="none" w="sm" len="sm"/>
            <a:tailEnd type="arrow" w="med" len="sm"/>
          </a:ln>
        </p:spPr>
      </p:sp>
      <p:sp>
        <p:nvSpPr>
          <p:cNvPr id="12" name="Freeform 12"/>
          <p:cNvSpPr/>
          <p:nvPr/>
        </p:nvSpPr>
        <p:spPr>
          <a:xfrm>
            <a:off x="11856601" y="7324899"/>
            <a:ext cx="3387758" cy="2447655"/>
          </a:xfrm>
          <a:custGeom>
            <a:avLst/>
            <a:gdLst/>
            <a:ahLst/>
            <a:cxnLst/>
            <a:rect l="l" t="t" r="r" b="b"/>
            <a:pathLst>
              <a:path w="3387758" h="2447655">
                <a:moveTo>
                  <a:pt x="0" y="0"/>
                </a:moveTo>
                <a:lnTo>
                  <a:pt x="3387759" y="0"/>
                </a:lnTo>
                <a:lnTo>
                  <a:pt x="3387759" y="2447656"/>
                </a:lnTo>
                <a:lnTo>
                  <a:pt x="0" y="2447656"/>
                </a:lnTo>
                <a:lnTo>
                  <a:pt x="0" y="0"/>
                </a:lnTo>
                <a:close/>
              </a:path>
            </a:pathLst>
          </a:custGeom>
          <a:blipFill>
            <a:blip r:embed="rId2"/>
            <a:stretch>
              <a:fillRect/>
            </a:stretch>
          </a:blipFill>
        </p:spPr>
      </p:sp>
      <p:sp>
        <p:nvSpPr>
          <p:cNvPr id="13" name="Freeform 13"/>
          <p:cNvSpPr/>
          <p:nvPr/>
        </p:nvSpPr>
        <p:spPr>
          <a:xfrm>
            <a:off x="16173576" y="9258300"/>
            <a:ext cx="1727610" cy="975264"/>
          </a:xfrm>
          <a:custGeom>
            <a:avLst/>
            <a:gdLst/>
            <a:ahLst/>
            <a:cxnLst/>
            <a:rect l="l" t="t" r="r" b="b"/>
            <a:pathLst>
              <a:path w="1727610" h="975264">
                <a:moveTo>
                  <a:pt x="0" y="0"/>
                </a:moveTo>
                <a:lnTo>
                  <a:pt x="1727609" y="0"/>
                </a:lnTo>
                <a:lnTo>
                  <a:pt x="1727609" y="975264"/>
                </a:lnTo>
                <a:lnTo>
                  <a:pt x="0" y="975264"/>
                </a:lnTo>
                <a:lnTo>
                  <a:pt x="0" y="0"/>
                </a:lnTo>
                <a:close/>
              </a:path>
            </a:pathLst>
          </a:custGeom>
          <a:blipFill>
            <a:blip r:embed="rId3"/>
            <a:stretch>
              <a:fillRect/>
            </a:stretch>
          </a:blipFill>
        </p:spPr>
      </p:sp>
      <p:sp>
        <p:nvSpPr>
          <p:cNvPr id="14" name="Freeform 14"/>
          <p:cNvSpPr/>
          <p:nvPr/>
        </p:nvSpPr>
        <p:spPr>
          <a:xfrm>
            <a:off x="3284560" y="1283045"/>
            <a:ext cx="2664653" cy="2158369"/>
          </a:xfrm>
          <a:custGeom>
            <a:avLst/>
            <a:gdLst/>
            <a:ahLst/>
            <a:cxnLst/>
            <a:rect l="l" t="t" r="r" b="b"/>
            <a:pathLst>
              <a:path w="2664653" h="2158369">
                <a:moveTo>
                  <a:pt x="0" y="0"/>
                </a:moveTo>
                <a:lnTo>
                  <a:pt x="2664653" y="0"/>
                </a:lnTo>
                <a:lnTo>
                  <a:pt x="2664653" y="2158369"/>
                </a:lnTo>
                <a:lnTo>
                  <a:pt x="0" y="2158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497463" y="1278611"/>
            <a:ext cx="2058544" cy="2158369"/>
          </a:xfrm>
          <a:custGeom>
            <a:avLst/>
            <a:gdLst/>
            <a:ahLst/>
            <a:cxnLst/>
            <a:rect l="l" t="t" r="r" b="b"/>
            <a:pathLst>
              <a:path w="2058544" h="2158369">
                <a:moveTo>
                  <a:pt x="0" y="0"/>
                </a:moveTo>
                <a:lnTo>
                  <a:pt x="2058544" y="0"/>
                </a:lnTo>
                <a:lnTo>
                  <a:pt x="2058544" y="2158369"/>
                </a:lnTo>
                <a:lnTo>
                  <a:pt x="0" y="2158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7745696" y="6086252"/>
            <a:ext cx="2981427" cy="2477295"/>
          </a:xfrm>
          <a:custGeom>
            <a:avLst/>
            <a:gdLst/>
            <a:ahLst/>
            <a:cxnLst/>
            <a:rect l="l" t="t" r="r" b="b"/>
            <a:pathLst>
              <a:path w="2981427" h="2477295">
                <a:moveTo>
                  <a:pt x="0" y="0"/>
                </a:moveTo>
                <a:lnTo>
                  <a:pt x="2981426" y="0"/>
                </a:lnTo>
                <a:lnTo>
                  <a:pt x="2981426" y="2477295"/>
                </a:lnTo>
                <a:lnTo>
                  <a:pt x="0" y="24772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AutoShape 17"/>
          <p:cNvSpPr/>
          <p:nvPr/>
        </p:nvSpPr>
        <p:spPr>
          <a:xfrm>
            <a:off x="15460840" y="3684796"/>
            <a:ext cx="38179" cy="4404128"/>
          </a:xfrm>
          <a:prstGeom prst="line">
            <a:avLst/>
          </a:prstGeom>
          <a:ln w="38100" cap="flat">
            <a:solidFill>
              <a:srgbClr val="000000"/>
            </a:solidFill>
            <a:prstDash val="sysDot"/>
            <a:headEnd type="none" w="sm" len="sm"/>
            <a:tailEnd type="none" w="sm" len="sm"/>
          </a:ln>
        </p:spPr>
      </p:sp>
      <p:sp>
        <p:nvSpPr>
          <p:cNvPr id="18" name="AutoShape 18"/>
          <p:cNvSpPr/>
          <p:nvPr/>
        </p:nvSpPr>
        <p:spPr>
          <a:xfrm flipV="1">
            <a:off x="14870369" y="3684806"/>
            <a:ext cx="18865" cy="3805522"/>
          </a:xfrm>
          <a:prstGeom prst="line">
            <a:avLst/>
          </a:prstGeom>
          <a:ln w="38100" cap="flat">
            <a:solidFill>
              <a:srgbClr val="000000"/>
            </a:solidFill>
            <a:prstDash val="solid"/>
            <a:headEnd type="none" w="sm" len="sm"/>
            <a:tailEnd type="arrow" w="med" len="sm"/>
          </a:ln>
        </p:spPr>
      </p:sp>
      <p:sp>
        <p:nvSpPr>
          <p:cNvPr id="19" name="Freeform 19"/>
          <p:cNvSpPr/>
          <p:nvPr/>
        </p:nvSpPr>
        <p:spPr>
          <a:xfrm>
            <a:off x="13504168" y="1812032"/>
            <a:ext cx="4397018" cy="1509547"/>
          </a:xfrm>
          <a:custGeom>
            <a:avLst/>
            <a:gdLst/>
            <a:ahLst/>
            <a:cxnLst/>
            <a:rect l="l" t="t" r="r" b="b"/>
            <a:pathLst>
              <a:path w="4397018" h="1509547">
                <a:moveTo>
                  <a:pt x="0" y="0"/>
                </a:moveTo>
                <a:lnTo>
                  <a:pt x="4397017" y="0"/>
                </a:lnTo>
                <a:lnTo>
                  <a:pt x="4397017" y="1509546"/>
                </a:lnTo>
                <a:lnTo>
                  <a:pt x="0" y="1509546"/>
                </a:lnTo>
                <a:lnTo>
                  <a:pt x="0" y="0"/>
                </a:lnTo>
                <a:close/>
              </a:path>
            </a:pathLst>
          </a:custGeom>
          <a:blipFill>
            <a:blip r:embed="rId10"/>
            <a:stretch>
              <a:fillRect t="-1243" b="-1243"/>
            </a:stretch>
          </a:blipFill>
        </p:spPr>
      </p:sp>
      <p:sp>
        <p:nvSpPr>
          <p:cNvPr id="20" name="TextBox 20"/>
          <p:cNvSpPr txBox="1"/>
          <p:nvPr/>
        </p:nvSpPr>
        <p:spPr>
          <a:xfrm>
            <a:off x="295077" y="3484568"/>
            <a:ext cx="2463315" cy="457684"/>
          </a:xfrm>
          <a:prstGeom prst="rect">
            <a:avLst/>
          </a:prstGeom>
        </p:spPr>
        <p:txBody>
          <a:bodyPr lIns="0" tIns="0" rIns="0" bIns="0" rtlCol="0" anchor="t">
            <a:spAutoFit/>
          </a:bodyPr>
          <a:lstStyle/>
          <a:p>
            <a:pPr algn="ctr">
              <a:lnSpc>
                <a:spcPts val="3648"/>
              </a:lnSpc>
              <a:spcBef>
                <a:spcPct val="0"/>
              </a:spcBef>
            </a:pPr>
            <a:r>
              <a:rPr lang="en-US" sz="2605">
                <a:solidFill>
                  <a:srgbClr val="000000"/>
                </a:solidFill>
                <a:latin typeface="Arimo Bold"/>
              </a:rPr>
              <a:t>Corporates</a:t>
            </a:r>
          </a:p>
        </p:txBody>
      </p:sp>
      <p:sp>
        <p:nvSpPr>
          <p:cNvPr id="21" name="TextBox 21"/>
          <p:cNvSpPr txBox="1"/>
          <p:nvPr/>
        </p:nvSpPr>
        <p:spPr>
          <a:xfrm>
            <a:off x="3232822" y="3483910"/>
            <a:ext cx="2697553" cy="492161"/>
          </a:xfrm>
          <a:prstGeom prst="rect">
            <a:avLst/>
          </a:prstGeom>
        </p:spPr>
        <p:txBody>
          <a:bodyPr lIns="0" tIns="0" rIns="0" bIns="0" rtlCol="0" anchor="t">
            <a:spAutoFit/>
          </a:bodyPr>
          <a:lstStyle/>
          <a:p>
            <a:pPr algn="ctr">
              <a:lnSpc>
                <a:spcPts val="3848"/>
              </a:lnSpc>
              <a:spcBef>
                <a:spcPct val="0"/>
              </a:spcBef>
            </a:pPr>
            <a:r>
              <a:rPr lang="en-US" sz="2748">
                <a:solidFill>
                  <a:srgbClr val="000000"/>
                </a:solidFill>
                <a:latin typeface="Arimo Bold"/>
              </a:rPr>
              <a:t>Government</a:t>
            </a:r>
          </a:p>
        </p:txBody>
      </p:sp>
      <p:sp>
        <p:nvSpPr>
          <p:cNvPr id="22" name="TextBox 22"/>
          <p:cNvSpPr txBox="1"/>
          <p:nvPr/>
        </p:nvSpPr>
        <p:spPr>
          <a:xfrm>
            <a:off x="7360377" y="8557737"/>
            <a:ext cx="3566770" cy="698851"/>
          </a:xfrm>
          <a:prstGeom prst="rect">
            <a:avLst/>
          </a:prstGeom>
        </p:spPr>
        <p:txBody>
          <a:bodyPr lIns="0" tIns="0" rIns="0" bIns="0" rtlCol="0" anchor="t">
            <a:spAutoFit/>
          </a:bodyPr>
          <a:lstStyle/>
          <a:p>
            <a:pPr algn="ctr">
              <a:lnSpc>
                <a:spcPts val="5580"/>
              </a:lnSpc>
              <a:spcBef>
                <a:spcPct val="0"/>
              </a:spcBef>
            </a:pPr>
            <a:r>
              <a:rPr lang="en-US" sz="3986">
                <a:solidFill>
                  <a:srgbClr val="000000"/>
                </a:solidFill>
                <a:latin typeface="Arimo Bold"/>
              </a:rPr>
              <a:t>Bank</a:t>
            </a:r>
          </a:p>
        </p:txBody>
      </p:sp>
      <p:sp>
        <p:nvSpPr>
          <p:cNvPr id="23" name="TextBox 23"/>
          <p:cNvSpPr txBox="1"/>
          <p:nvPr/>
        </p:nvSpPr>
        <p:spPr>
          <a:xfrm>
            <a:off x="14058498" y="1088149"/>
            <a:ext cx="3288357" cy="533212"/>
          </a:xfrm>
          <a:prstGeom prst="rect">
            <a:avLst/>
          </a:prstGeom>
        </p:spPr>
        <p:txBody>
          <a:bodyPr lIns="0" tIns="0" rIns="0" bIns="0" rtlCol="0" anchor="t">
            <a:spAutoFit/>
          </a:bodyPr>
          <a:lstStyle/>
          <a:p>
            <a:pPr algn="ctr">
              <a:lnSpc>
                <a:spcPts val="4208"/>
              </a:lnSpc>
              <a:spcBef>
                <a:spcPct val="0"/>
              </a:spcBef>
            </a:pPr>
            <a:r>
              <a:rPr lang="en-US" sz="3005">
                <a:solidFill>
                  <a:srgbClr val="000000"/>
                </a:solidFill>
                <a:latin typeface="Arimo Bold"/>
              </a:rPr>
              <a:t>[Issues Vouchers]</a:t>
            </a:r>
          </a:p>
        </p:txBody>
      </p:sp>
      <p:sp>
        <p:nvSpPr>
          <p:cNvPr id="24" name="TextBox 24"/>
          <p:cNvSpPr txBox="1"/>
          <p:nvPr/>
        </p:nvSpPr>
        <p:spPr>
          <a:xfrm>
            <a:off x="7296883" y="5511367"/>
            <a:ext cx="3775956" cy="533212"/>
          </a:xfrm>
          <a:prstGeom prst="rect">
            <a:avLst/>
          </a:prstGeom>
        </p:spPr>
        <p:txBody>
          <a:bodyPr lIns="0" tIns="0" rIns="0" bIns="0" rtlCol="0" anchor="t">
            <a:spAutoFit/>
          </a:bodyPr>
          <a:lstStyle/>
          <a:p>
            <a:pPr algn="ctr">
              <a:lnSpc>
                <a:spcPts val="4208"/>
              </a:lnSpc>
              <a:spcBef>
                <a:spcPct val="0"/>
              </a:spcBef>
            </a:pPr>
            <a:r>
              <a:rPr lang="en-US" sz="3005">
                <a:solidFill>
                  <a:srgbClr val="000000"/>
                </a:solidFill>
                <a:latin typeface="Arimo Bold"/>
              </a:rPr>
              <a:t>[Validates Vouchers]</a:t>
            </a:r>
          </a:p>
        </p:txBody>
      </p:sp>
      <p:sp>
        <p:nvSpPr>
          <p:cNvPr id="25" name="TextBox 25"/>
          <p:cNvSpPr txBox="1"/>
          <p:nvPr/>
        </p:nvSpPr>
        <p:spPr>
          <a:xfrm>
            <a:off x="336484" y="764552"/>
            <a:ext cx="5593891" cy="514059"/>
          </a:xfrm>
          <a:prstGeom prst="rect">
            <a:avLst/>
          </a:prstGeom>
        </p:spPr>
        <p:txBody>
          <a:bodyPr lIns="0" tIns="0" rIns="0" bIns="0" rtlCol="0" anchor="t">
            <a:spAutoFit/>
          </a:bodyPr>
          <a:lstStyle/>
          <a:p>
            <a:pPr algn="ctr">
              <a:lnSpc>
                <a:spcPts val="4213"/>
              </a:lnSpc>
              <a:spcBef>
                <a:spcPct val="0"/>
              </a:spcBef>
            </a:pPr>
            <a:r>
              <a:rPr lang="en-US" sz="3009">
                <a:solidFill>
                  <a:srgbClr val="000000"/>
                </a:solidFill>
                <a:latin typeface="Canva Sans Bold"/>
              </a:rPr>
              <a:t>[Sponsors]</a:t>
            </a:r>
          </a:p>
        </p:txBody>
      </p:sp>
      <p:sp>
        <p:nvSpPr>
          <p:cNvPr id="26" name="TextBox 26"/>
          <p:cNvSpPr txBox="1"/>
          <p:nvPr/>
        </p:nvSpPr>
        <p:spPr>
          <a:xfrm>
            <a:off x="7360377" y="814354"/>
            <a:ext cx="4058915" cy="807008"/>
          </a:xfrm>
          <a:prstGeom prst="rect">
            <a:avLst/>
          </a:prstGeom>
        </p:spPr>
        <p:txBody>
          <a:bodyPr lIns="0" tIns="0" rIns="0" bIns="0" rtlCol="0" anchor="t">
            <a:spAutoFit/>
          </a:bodyPr>
          <a:lstStyle/>
          <a:p>
            <a:pPr algn="ctr">
              <a:lnSpc>
                <a:spcPts val="6444"/>
              </a:lnSpc>
              <a:spcBef>
                <a:spcPct val="0"/>
              </a:spcBef>
            </a:pPr>
            <a:r>
              <a:rPr lang="en-US" sz="4603">
                <a:solidFill>
                  <a:srgbClr val="000000"/>
                </a:solidFill>
                <a:latin typeface="Arimo Bold"/>
              </a:rPr>
              <a:t>ISSUER FLOW</a:t>
            </a:r>
          </a:p>
        </p:txBody>
      </p:sp>
      <p:sp>
        <p:nvSpPr>
          <p:cNvPr id="27" name="TextBox 27"/>
          <p:cNvSpPr txBox="1"/>
          <p:nvPr/>
        </p:nvSpPr>
        <p:spPr>
          <a:xfrm>
            <a:off x="7903801" y="9669732"/>
            <a:ext cx="1969790"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Bold Italics"/>
              </a:rPr>
              <a:t>Page 6/20..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5196292" y="1282621"/>
            <a:ext cx="1614624" cy="1639212"/>
          </a:xfrm>
          <a:custGeom>
            <a:avLst/>
            <a:gdLst/>
            <a:ahLst/>
            <a:cxnLst/>
            <a:rect l="l" t="t" r="r" b="b"/>
            <a:pathLst>
              <a:path w="1614624" h="1639212">
                <a:moveTo>
                  <a:pt x="0" y="0"/>
                </a:moveTo>
                <a:lnTo>
                  <a:pt x="1614624" y="0"/>
                </a:lnTo>
                <a:lnTo>
                  <a:pt x="1614624" y="1639212"/>
                </a:lnTo>
                <a:lnTo>
                  <a:pt x="0" y="1639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96292" y="3418525"/>
            <a:ext cx="2063008" cy="2341002"/>
          </a:xfrm>
          <a:custGeom>
            <a:avLst/>
            <a:gdLst/>
            <a:ahLst/>
            <a:cxnLst/>
            <a:rect l="l" t="t" r="r" b="b"/>
            <a:pathLst>
              <a:path w="2063008" h="2341002">
                <a:moveTo>
                  <a:pt x="0" y="0"/>
                </a:moveTo>
                <a:lnTo>
                  <a:pt x="2063008" y="0"/>
                </a:lnTo>
                <a:lnTo>
                  <a:pt x="2063008" y="2341003"/>
                </a:lnTo>
                <a:lnTo>
                  <a:pt x="0" y="234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36963" y="6254828"/>
            <a:ext cx="2581666" cy="2487788"/>
          </a:xfrm>
          <a:custGeom>
            <a:avLst/>
            <a:gdLst/>
            <a:ahLst/>
            <a:cxnLst/>
            <a:rect l="l" t="t" r="r" b="b"/>
            <a:pathLst>
              <a:path w="2581666" h="2487788">
                <a:moveTo>
                  <a:pt x="0" y="0"/>
                </a:moveTo>
                <a:lnTo>
                  <a:pt x="2581666" y="0"/>
                </a:lnTo>
                <a:lnTo>
                  <a:pt x="2581666" y="2487787"/>
                </a:lnTo>
                <a:lnTo>
                  <a:pt x="0" y="2487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0" y="1558290"/>
            <a:ext cx="14770277" cy="6328410"/>
          </a:xfrm>
          <a:prstGeom prst="rect">
            <a:avLst/>
          </a:prstGeom>
        </p:spPr>
        <p:txBody>
          <a:bodyPr lIns="0" tIns="0" rIns="0" bIns="0" rtlCol="0" anchor="t">
            <a:spAutoFit/>
          </a:bodyPr>
          <a:lstStyle/>
          <a:p>
            <a:pPr marL="1101090" lvl="1" indent="-550545" algn="l">
              <a:lnSpc>
                <a:spcPts val="7139"/>
              </a:lnSpc>
              <a:buFont typeface="Arial"/>
              <a:buChar char="•"/>
            </a:pPr>
            <a:r>
              <a:rPr lang="en-US" sz="5100">
                <a:solidFill>
                  <a:srgbClr val="000000"/>
                </a:solidFill>
                <a:latin typeface="Arimo"/>
              </a:rPr>
              <a:t>Offline transactions</a:t>
            </a:r>
          </a:p>
          <a:p>
            <a:pPr algn="l">
              <a:lnSpc>
                <a:spcPts val="7139"/>
              </a:lnSpc>
            </a:pPr>
            <a:endParaRPr lang="en-US" sz="5100">
              <a:solidFill>
                <a:srgbClr val="000000"/>
              </a:solidFill>
              <a:latin typeface="Arimo"/>
            </a:endParaRPr>
          </a:p>
          <a:p>
            <a:pPr marL="1101090" lvl="1" indent="-550545" algn="l">
              <a:lnSpc>
                <a:spcPts val="7139"/>
              </a:lnSpc>
              <a:buFont typeface="Arial"/>
              <a:buChar char="•"/>
            </a:pPr>
            <a:r>
              <a:rPr lang="en-US" sz="5100">
                <a:solidFill>
                  <a:srgbClr val="000000"/>
                </a:solidFill>
                <a:latin typeface="Arimo"/>
              </a:rPr>
              <a:t> Manual requests to banks for issuance of E-Rupi Voucher</a:t>
            </a:r>
          </a:p>
          <a:p>
            <a:pPr algn="l">
              <a:lnSpc>
                <a:spcPts val="7139"/>
              </a:lnSpc>
            </a:pPr>
            <a:endParaRPr lang="en-US" sz="5100">
              <a:solidFill>
                <a:srgbClr val="000000"/>
              </a:solidFill>
              <a:latin typeface="Arimo"/>
            </a:endParaRPr>
          </a:p>
          <a:p>
            <a:pPr marL="1101090" lvl="1" indent="-550545" algn="l">
              <a:lnSpc>
                <a:spcPts val="7139"/>
              </a:lnSpc>
              <a:buFont typeface="Arial"/>
              <a:buChar char="•"/>
            </a:pPr>
            <a:r>
              <a:rPr lang="en-US" sz="5100">
                <a:solidFill>
                  <a:srgbClr val="000000"/>
                </a:solidFill>
                <a:latin typeface="Arimo"/>
              </a:rPr>
              <a:t>No platform for govt or corporate to request and distribute vouchers.</a:t>
            </a:r>
          </a:p>
        </p:txBody>
      </p:sp>
      <p:sp>
        <p:nvSpPr>
          <p:cNvPr id="6" name="TextBox 6"/>
          <p:cNvSpPr txBox="1"/>
          <p:nvPr/>
        </p:nvSpPr>
        <p:spPr>
          <a:xfrm>
            <a:off x="4304873" y="475613"/>
            <a:ext cx="8508802" cy="807008"/>
          </a:xfrm>
          <a:prstGeom prst="rect">
            <a:avLst/>
          </a:prstGeom>
        </p:spPr>
        <p:txBody>
          <a:bodyPr lIns="0" tIns="0" rIns="0" bIns="0" rtlCol="0" anchor="t">
            <a:spAutoFit/>
          </a:bodyPr>
          <a:lstStyle/>
          <a:p>
            <a:pPr algn="ctr">
              <a:lnSpc>
                <a:spcPts val="6444"/>
              </a:lnSpc>
              <a:spcBef>
                <a:spcPct val="0"/>
              </a:spcBef>
            </a:pPr>
            <a:r>
              <a:rPr lang="en-US" sz="4603">
                <a:solidFill>
                  <a:srgbClr val="000000"/>
                </a:solidFill>
                <a:latin typeface="Arimo Bold"/>
              </a:rPr>
              <a:t>LIMITED FEATURES of E-RUPI</a:t>
            </a:r>
          </a:p>
        </p:txBody>
      </p:sp>
      <p:grpSp>
        <p:nvGrpSpPr>
          <p:cNvPr id="7" name="Group 7"/>
          <p:cNvGrpSpPr/>
          <p:nvPr/>
        </p:nvGrpSpPr>
        <p:grpSpPr>
          <a:xfrm>
            <a:off x="340903" y="1758329"/>
            <a:ext cx="687797" cy="687797"/>
            <a:chOff x="0" y="0"/>
            <a:chExt cx="812800" cy="812800"/>
          </a:xfrm>
        </p:grpSpPr>
        <p:sp>
          <p:nvSpPr>
            <p:cNvPr id="8" name="Freeform 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9" name="TextBox 9"/>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grpSp>
        <p:nvGrpSpPr>
          <p:cNvPr id="10" name="Group 10"/>
          <p:cNvGrpSpPr/>
          <p:nvPr/>
        </p:nvGrpSpPr>
        <p:grpSpPr>
          <a:xfrm>
            <a:off x="340903" y="3639424"/>
            <a:ext cx="687797" cy="687797"/>
            <a:chOff x="0" y="0"/>
            <a:chExt cx="812800" cy="812800"/>
          </a:xfrm>
        </p:grpSpPr>
        <p:sp>
          <p:nvSpPr>
            <p:cNvPr id="11" name="Freeform 1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2" name="TextBox 12"/>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grpSp>
        <p:nvGrpSpPr>
          <p:cNvPr id="13" name="Group 13"/>
          <p:cNvGrpSpPr/>
          <p:nvPr/>
        </p:nvGrpSpPr>
        <p:grpSpPr>
          <a:xfrm>
            <a:off x="340903" y="6254828"/>
            <a:ext cx="687797" cy="687797"/>
            <a:chOff x="0" y="0"/>
            <a:chExt cx="812800" cy="812800"/>
          </a:xfrm>
        </p:grpSpPr>
        <p:sp>
          <p:nvSpPr>
            <p:cNvPr id="14" name="Freeform 1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id="15" name="TextBox 15"/>
            <p:cNvSpPr txBox="1"/>
            <p:nvPr/>
          </p:nvSpPr>
          <p:spPr>
            <a:xfrm>
              <a:off x="0" y="146050"/>
              <a:ext cx="711200" cy="463550"/>
            </a:xfrm>
            <a:prstGeom prst="rect">
              <a:avLst/>
            </a:prstGeom>
          </p:spPr>
          <p:txBody>
            <a:bodyPr lIns="50800" tIns="50800" rIns="50800" bIns="50800" rtlCol="0" anchor="ctr"/>
            <a:lstStyle/>
            <a:p>
              <a:pPr algn="ctr">
                <a:lnSpc>
                  <a:spcPts val="3648"/>
                </a:lnSpc>
              </a:pPr>
              <a:endParaRPr/>
            </a:p>
          </p:txBody>
        </p:sp>
      </p:grpSp>
      <p:sp>
        <p:nvSpPr>
          <p:cNvPr id="16" name="TextBox 16"/>
          <p:cNvSpPr txBox="1"/>
          <p:nvPr/>
        </p:nvSpPr>
        <p:spPr>
          <a:xfrm>
            <a:off x="7284303" y="9476057"/>
            <a:ext cx="2549943" cy="541520"/>
          </a:xfrm>
          <a:prstGeom prst="rect">
            <a:avLst/>
          </a:prstGeom>
        </p:spPr>
        <p:txBody>
          <a:bodyPr lIns="0" tIns="0" rIns="0" bIns="0" rtlCol="0" anchor="t">
            <a:spAutoFit/>
          </a:bodyPr>
          <a:lstStyle/>
          <a:p>
            <a:pPr algn="ctr">
              <a:lnSpc>
                <a:spcPts val="4277"/>
              </a:lnSpc>
              <a:spcBef>
                <a:spcPct val="0"/>
              </a:spcBef>
            </a:pPr>
            <a:r>
              <a:rPr lang="en-US" sz="3055">
                <a:solidFill>
                  <a:srgbClr val="000000"/>
                </a:solidFill>
                <a:latin typeface="Arimo Bold Italics"/>
              </a:rPr>
              <a:t>Page 7/20..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7349" y="5048250"/>
            <a:ext cx="8851828" cy="1349857"/>
          </a:xfrm>
          <a:prstGeom prst="rect">
            <a:avLst/>
          </a:prstGeom>
        </p:spPr>
        <p:txBody>
          <a:bodyPr lIns="0" tIns="0" rIns="0" bIns="0" rtlCol="0" anchor="t">
            <a:spAutoFit/>
          </a:bodyPr>
          <a:lstStyle/>
          <a:p>
            <a:pPr algn="l">
              <a:lnSpc>
                <a:spcPts val="5392"/>
              </a:lnSpc>
            </a:pPr>
            <a:r>
              <a:rPr lang="en-US" sz="3851">
                <a:solidFill>
                  <a:srgbClr val="000000"/>
                </a:solidFill>
                <a:latin typeface="Arimo Bold"/>
              </a:rPr>
              <a:t>An e-rupi voucher ecosystem.</a:t>
            </a:r>
          </a:p>
          <a:p>
            <a:pPr algn="l">
              <a:lnSpc>
                <a:spcPts val="5392"/>
              </a:lnSpc>
              <a:spcBef>
                <a:spcPct val="0"/>
              </a:spcBef>
            </a:pPr>
            <a:r>
              <a:rPr lang="en-US" sz="3851">
                <a:solidFill>
                  <a:srgbClr val="000000"/>
                </a:solidFill>
                <a:latin typeface="Arimo Bold"/>
              </a:rPr>
              <a:t>A solution for users and merchants.</a:t>
            </a:r>
          </a:p>
        </p:txBody>
      </p:sp>
      <p:sp>
        <p:nvSpPr>
          <p:cNvPr id="3" name="TextBox 3"/>
          <p:cNvSpPr txBox="1"/>
          <p:nvPr/>
        </p:nvSpPr>
        <p:spPr>
          <a:xfrm>
            <a:off x="633127" y="1632430"/>
            <a:ext cx="6391161" cy="1011549"/>
          </a:xfrm>
          <a:prstGeom prst="rect">
            <a:avLst/>
          </a:prstGeom>
        </p:spPr>
        <p:txBody>
          <a:bodyPr lIns="0" tIns="0" rIns="0" bIns="0" rtlCol="0" anchor="t">
            <a:spAutoFit/>
          </a:bodyPr>
          <a:lstStyle/>
          <a:p>
            <a:pPr algn="ctr">
              <a:lnSpc>
                <a:spcPts val="8276"/>
              </a:lnSpc>
            </a:pPr>
            <a:r>
              <a:rPr lang="en-US" sz="5912">
                <a:solidFill>
                  <a:srgbClr val="000000"/>
                </a:solidFill>
                <a:latin typeface="Intro Rust"/>
              </a:rPr>
              <a:t>our  solution:</a:t>
            </a:r>
          </a:p>
        </p:txBody>
      </p:sp>
      <p:sp>
        <p:nvSpPr>
          <p:cNvPr id="4" name="Freeform 4"/>
          <p:cNvSpPr/>
          <p:nvPr/>
        </p:nvSpPr>
        <p:spPr>
          <a:xfrm>
            <a:off x="798128" y="2047332"/>
            <a:ext cx="5807856" cy="3278629"/>
          </a:xfrm>
          <a:custGeom>
            <a:avLst/>
            <a:gdLst/>
            <a:ahLst/>
            <a:cxnLst/>
            <a:rect l="l" t="t" r="r" b="b"/>
            <a:pathLst>
              <a:path w="5807856" h="3278629">
                <a:moveTo>
                  <a:pt x="0" y="0"/>
                </a:moveTo>
                <a:lnTo>
                  <a:pt x="5807856" y="0"/>
                </a:lnTo>
                <a:lnTo>
                  <a:pt x="5807856" y="3278629"/>
                </a:lnTo>
                <a:lnTo>
                  <a:pt x="0" y="3278629"/>
                </a:lnTo>
                <a:lnTo>
                  <a:pt x="0" y="0"/>
                </a:lnTo>
                <a:close/>
              </a:path>
            </a:pathLst>
          </a:custGeom>
          <a:blipFill>
            <a:blip r:embed="rId2"/>
            <a:stretch>
              <a:fillRect/>
            </a:stretch>
          </a:blipFill>
        </p:spPr>
      </p:sp>
      <p:sp>
        <p:nvSpPr>
          <p:cNvPr id="5" name="TextBox 5"/>
          <p:cNvSpPr txBox="1"/>
          <p:nvPr/>
        </p:nvSpPr>
        <p:spPr>
          <a:xfrm>
            <a:off x="6466541" y="2478272"/>
            <a:ext cx="1115494" cy="2478804"/>
          </a:xfrm>
          <a:prstGeom prst="rect">
            <a:avLst/>
          </a:prstGeom>
        </p:spPr>
        <p:txBody>
          <a:bodyPr lIns="0" tIns="0" rIns="0" bIns="0" rtlCol="0" anchor="t">
            <a:spAutoFit/>
          </a:bodyPr>
          <a:lstStyle/>
          <a:p>
            <a:pPr algn="ctr">
              <a:lnSpc>
                <a:spcPts val="20349"/>
              </a:lnSpc>
              <a:spcBef>
                <a:spcPct val="0"/>
              </a:spcBef>
            </a:pPr>
            <a:r>
              <a:rPr lang="en-US" sz="14535">
                <a:solidFill>
                  <a:srgbClr val="000000"/>
                </a:solidFill>
                <a:latin typeface="Intro Rust"/>
              </a:rPr>
              <a:t>?</a:t>
            </a:r>
          </a:p>
        </p:txBody>
      </p:sp>
      <p:grpSp>
        <p:nvGrpSpPr>
          <p:cNvPr id="6" name="Group 6"/>
          <p:cNvGrpSpPr/>
          <p:nvPr/>
        </p:nvGrpSpPr>
        <p:grpSpPr>
          <a:xfrm>
            <a:off x="12163556" y="2754497"/>
            <a:ext cx="4403907" cy="4865889"/>
            <a:chOff x="0" y="0"/>
            <a:chExt cx="5871875" cy="6487852"/>
          </a:xfrm>
        </p:grpSpPr>
        <p:sp>
          <p:nvSpPr>
            <p:cNvPr id="7" name="Freeform 7"/>
            <p:cNvSpPr/>
            <p:nvPr/>
          </p:nvSpPr>
          <p:spPr>
            <a:xfrm>
              <a:off x="444807" y="0"/>
              <a:ext cx="4572359" cy="2805068"/>
            </a:xfrm>
            <a:custGeom>
              <a:avLst/>
              <a:gdLst/>
              <a:ahLst/>
              <a:cxnLst/>
              <a:rect l="l" t="t" r="r" b="b"/>
              <a:pathLst>
                <a:path w="4572359" h="2805068">
                  <a:moveTo>
                    <a:pt x="0" y="0"/>
                  </a:moveTo>
                  <a:lnTo>
                    <a:pt x="4572359" y="0"/>
                  </a:lnTo>
                  <a:lnTo>
                    <a:pt x="4572359" y="2805068"/>
                  </a:lnTo>
                  <a:lnTo>
                    <a:pt x="0" y="2805068"/>
                  </a:lnTo>
                  <a:lnTo>
                    <a:pt x="0" y="0"/>
                  </a:lnTo>
                  <a:close/>
                </a:path>
              </a:pathLst>
            </a:custGeom>
            <a:blipFill>
              <a:blip r:embed="rId3"/>
              <a:stretch>
                <a:fillRect l="-59966" t="-56328" r="-58949" b="-44394"/>
              </a:stretch>
            </a:blipFill>
          </p:spPr>
        </p:sp>
        <p:sp>
          <p:nvSpPr>
            <p:cNvPr id="8" name="Freeform 8"/>
            <p:cNvSpPr/>
            <p:nvPr/>
          </p:nvSpPr>
          <p:spPr>
            <a:xfrm>
              <a:off x="444807" y="633026"/>
              <a:ext cx="4572359" cy="2805068"/>
            </a:xfrm>
            <a:custGeom>
              <a:avLst/>
              <a:gdLst/>
              <a:ahLst/>
              <a:cxnLst/>
              <a:rect l="l" t="t" r="r" b="b"/>
              <a:pathLst>
                <a:path w="4572359" h="2805068">
                  <a:moveTo>
                    <a:pt x="0" y="0"/>
                  </a:moveTo>
                  <a:lnTo>
                    <a:pt x="4572359" y="0"/>
                  </a:lnTo>
                  <a:lnTo>
                    <a:pt x="4572359" y="2805068"/>
                  </a:lnTo>
                  <a:lnTo>
                    <a:pt x="0" y="2805068"/>
                  </a:lnTo>
                  <a:lnTo>
                    <a:pt x="0" y="0"/>
                  </a:lnTo>
                  <a:close/>
                </a:path>
              </a:pathLst>
            </a:custGeom>
            <a:blipFill>
              <a:blip r:embed="rId3"/>
              <a:stretch>
                <a:fillRect l="-59966" t="-56328" r="-58949" b="-44394"/>
              </a:stretch>
            </a:blipFill>
          </p:spPr>
        </p:sp>
        <p:sp>
          <p:nvSpPr>
            <p:cNvPr id="9" name="Freeform 9"/>
            <p:cNvSpPr/>
            <p:nvPr/>
          </p:nvSpPr>
          <p:spPr>
            <a:xfrm>
              <a:off x="0" y="2406899"/>
              <a:ext cx="5871875" cy="4080953"/>
            </a:xfrm>
            <a:custGeom>
              <a:avLst/>
              <a:gdLst/>
              <a:ahLst/>
              <a:cxnLst/>
              <a:rect l="l" t="t" r="r" b="b"/>
              <a:pathLst>
                <a:path w="5871875" h="4080953">
                  <a:moveTo>
                    <a:pt x="0" y="0"/>
                  </a:moveTo>
                  <a:lnTo>
                    <a:pt x="5871875" y="0"/>
                  </a:lnTo>
                  <a:lnTo>
                    <a:pt x="5871875" y="4080953"/>
                  </a:lnTo>
                  <a:lnTo>
                    <a:pt x="0" y="4080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TextBox 10"/>
          <p:cNvSpPr txBox="1"/>
          <p:nvPr/>
        </p:nvSpPr>
        <p:spPr>
          <a:xfrm>
            <a:off x="7784046" y="9325324"/>
            <a:ext cx="2075132" cy="561461"/>
          </a:xfrm>
          <a:prstGeom prst="rect">
            <a:avLst/>
          </a:prstGeom>
        </p:spPr>
        <p:txBody>
          <a:bodyPr lIns="0" tIns="0" rIns="0" bIns="0" rtlCol="0" anchor="t">
            <a:spAutoFit/>
          </a:bodyPr>
          <a:lstStyle/>
          <a:p>
            <a:pPr algn="ctr">
              <a:lnSpc>
                <a:spcPts val="4425"/>
              </a:lnSpc>
              <a:spcBef>
                <a:spcPct val="0"/>
              </a:spcBef>
            </a:pPr>
            <a:r>
              <a:rPr lang="en-US" sz="3160">
                <a:solidFill>
                  <a:srgbClr val="000000"/>
                </a:solidFill>
                <a:latin typeface="Arimo Bold"/>
              </a:rPr>
              <a:t>Page 8/20..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802716" y="7740886"/>
            <a:ext cx="5022268" cy="0"/>
          </a:xfrm>
          <a:prstGeom prst="line">
            <a:avLst/>
          </a:prstGeom>
          <a:ln w="28575" cap="flat">
            <a:solidFill>
              <a:srgbClr val="000000"/>
            </a:solidFill>
            <a:prstDash val="solid"/>
            <a:headEnd type="none" w="sm" len="sm"/>
            <a:tailEnd type="none" w="sm" len="sm"/>
          </a:ln>
        </p:spPr>
      </p:sp>
      <p:sp>
        <p:nvSpPr>
          <p:cNvPr id="3" name="AutoShape 3"/>
          <p:cNvSpPr/>
          <p:nvPr/>
        </p:nvSpPr>
        <p:spPr>
          <a:xfrm>
            <a:off x="3083275" y="5993930"/>
            <a:ext cx="16002" cy="1775402"/>
          </a:xfrm>
          <a:prstGeom prst="line">
            <a:avLst/>
          </a:prstGeom>
          <a:ln w="28575" cap="flat">
            <a:solidFill>
              <a:srgbClr val="000000"/>
            </a:solidFill>
            <a:prstDash val="solid"/>
            <a:headEnd type="none" w="sm" len="sm"/>
            <a:tailEnd type="none" w="sm" len="sm"/>
          </a:ln>
        </p:spPr>
      </p:sp>
      <p:sp>
        <p:nvSpPr>
          <p:cNvPr id="4" name="Freeform 4"/>
          <p:cNvSpPr/>
          <p:nvPr/>
        </p:nvSpPr>
        <p:spPr>
          <a:xfrm>
            <a:off x="3305145" y="7703484"/>
            <a:ext cx="2845651" cy="2055983"/>
          </a:xfrm>
          <a:custGeom>
            <a:avLst/>
            <a:gdLst/>
            <a:ahLst/>
            <a:cxnLst/>
            <a:rect l="l" t="t" r="r" b="b"/>
            <a:pathLst>
              <a:path w="2845651" h="2055983">
                <a:moveTo>
                  <a:pt x="0" y="0"/>
                </a:moveTo>
                <a:lnTo>
                  <a:pt x="2845650" y="0"/>
                </a:lnTo>
                <a:lnTo>
                  <a:pt x="2845650" y="2055982"/>
                </a:lnTo>
                <a:lnTo>
                  <a:pt x="0" y="2055982"/>
                </a:lnTo>
                <a:lnTo>
                  <a:pt x="0" y="0"/>
                </a:lnTo>
                <a:close/>
              </a:path>
            </a:pathLst>
          </a:custGeom>
          <a:blipFill>
            <a:blip r:embed="rId2"/>
            <a:stretch>
              <a:fillRect/>
            </a:stretch>
          </a:blipFill>
        </p:spPr>
      </p:sp>
      <p:sp>
        <p:nvSpPr>
          <p:cNvPr id="5" name="AutoShape 5"/>
          <p:cNvSpPr/>
          <p:nvPr/>
        </p:nvSpPr>
        <p:spPr>
          <a:xfrm>
            <a:off x="3069033" y="7783749"/>
            <a:ext cx="4539711" cy="14288"/>
          </a:xfrm>
          <a:prstGeom prst="line">
            <a:avLst/>
          </a:prstGeom>
          <a:ln w="28575" cap="flat">
            <a:solidFill>
              <a:srgbClr val="000000"/>
            </a:solidFill>
            <a:prstDash val="solid"/>
            <a:headEnd type="none" w="sm" len="sm"/>
            <a:tailEnd type="triangle" w="lg" len="med"/>
          </a:ln>
        </p:spPr>
      </p:sp>
      <p:sp>
        <p:nvSpPr>
          <p:cNvPr id="6" name="AutoShape 6"/>
          <p:cNvSpPr/>
          <p:nvPr/>
        </p:nvSpPr>
        <p:spPr>
          <a:xfrm flipH="1">
            <a:off x="10774046" y="8257963"/>
            <a:ext cx="5749401" cy="42876"/>
          </a:xfrm>
          <a:prstGeom prst="line">
            <a:avLst/>
          </a:prstGeom>
          <a:ln w="28575" cap="flat">
            <a:solidFill>
              <a:srgbClr val="000000"/>
            </a:solidFill>
            <a:prstDash val="sysDot"/>
            <a:headEnd type="none" w="sm" len="sm"/>
            <a:tailEnd type="arrow" w="med" len="sm"/>
          </a:ln>
        </p:spPr>
      </p:sp>
      <p:sp>
        <p:nvSpPr>
          <p:cNvPr id="7" name="AutoShape 7"/>
          <p:cNvSpPr/>
          <p:nvPr/>
        </p:nvSpPr>
        <p:spPr>
          <a:xfrm>
            <a:off x="2390299" y="8272251"/>
            <a:ext cx="5240688" cy="14"/>
          </a:xfrm>
          <a:prstGeom prst="line">
            <a:avLst/>
          </a:prstGeom>
          <a:ln w="28575" cap="flat">
            <a:solidFill>
              <a:srgbClr val="000000"/>
            </a:solidFill>
            <a:prstDash val="sysDot"/>
            <a:headEnd type="none" w="sm" len="sm"/>
            <a:tailEnd type="none" w="sm" len="sm"/>
          </a:ln>
        </p:spPr>
      </p:sp>
      <p:sp>
        <p:nvSpPr>
          <p:cNvPr id="8" name="AutoShape 8"/>
          <p:cNvSpPr/>
          <p:nvPr/>
        </p:nvSpPr>
        <p:spPr>
          <a:xfrm flipV="1">
            <a:off x="2404586" y="5979561"/>
            <a:ext cx="16001" cy="2246162"/>
          </a:xfrm>
          <a:prstGeom prst="line">
            <a:avLst/>
          </a:prstGeom>
          <a:ln w="28575" cap="flat">
            <a:solidFill>
              <a:srgbClr val="000000"/>
            </a:solidFill>
            <a:prstDash val="sysDot"/>
            <a:headEnd type="none" w="sm" len="sm"/>
            <a:tailEnd type="arrow" w="med" len="sm"/>
          </a:ln>
        </p:spPr>
      </p:sp>
      <p:sp>
        <p:nvSpPr>
          <p:cNvPr id="9" name="Freeform 9"/>
          <p:cNvSpPr/>
          <p:nvPr/>
        </p:nvSpPr>
        <p:spPr>
          <a:xfrm>
            <a:off x="12411049" y="7703484"/>
            <a:ext cx="2845651" cy="2055983"/>
          </a:xfrm>
          <a:custGeom>
            <a:avLst/>
            <a:gdLst/>
            <a:ahLst/>
            <a:cxnLst/>
            <a:rect l="l" t="t" r="r" b="b"/>
            <a:pathLst>
              <a:path w="2845651" h="2055983">
                <a:moveTo>
                  <a:pt x="0" y="0"/>
                </a:moveTo>
                <a:lnTo>
                  <a:pt x="2845650" y="0"/>
                </a:lnTo>
                <a:lnTo>
                  <a:pt x="2845650" y="2055982"/>
                </a:lnTo>
                <a:lnTo>
                  <a:pt x="0" y="2055982"/>
                </a:lnTo>
                <a:lnTo>
                  <a:pt x="0" y="0"/>
                </a:lnTo>
                <a:close/>
              </a:path>
            </a:pathLst>
          </a:custGeom>
          <a:blipFill>
            <a:blip r:embed="rId2"/>
            <a:stretch>
              <a:fillRect/>
            </a:stretch>
          </a:blipFill>
        </p:spPr>
      </p:sp>
      <p:sp>
        <p:nvSpPr>
          <p:cNvPr id="10" name="Freeform 10"/>
          <p:cNvSpPr/>
          <p:nvPr/>
        </p:nvSpPr>
        <p:spPr>
          <a:xfrm>
            <a:off x="2172044" y="3426828"/>
            <a:ext cx="1428152" cy="1497407"/>
          </a:xfrm>
          <a:custGeom>
            <a:avLst/>
            <a:gdLst/>
            <a:ahLst/>
            <a:cxnLst/>
            <a:rect l="l" t="t" r="r" b="b"/>
            <a:pathLst>
              <a:path w="1428152" h="1497407">
                <a:moveTo>
                  <a:pt x="0" y="0"/>
                </a:moveTo>
                <a:lnTo>
                  <a:pt x="1428152" y="0"/>
                </a:lnTo>
                <a:lnTo>
                  <a:pt x="1428152" y="1497407"/>
                </a:lnTo>
                <a:lnTo>
                  <a:pt x="0" y="1497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261186" y="7401516"/>
            <a:ext cx="1960303" cy="1628834"/>
          </a:xfrm>
          <a:custGeom>
            <a:avLst/>
            <a:gdLst/>
            <a:ahLst/>
            <a:cxnLst/>
            <a:rect l="l" t="t" r="r" b="b"/>
            <a:pathLst>
              <a:path w="1960303" h="1628834">
                <a:moveTo>
                  <a:pt x="0" y="0"/>
                </a:moveTo>
                <a:lnTo>
                  <a:pt x="1960303" y="0"/>
                </a:lnTo>
                <a:lnTo>
                  <a:pt x="1960303" y="1628833"/>
                </a:lnTo>
                <a:lnTo>
                  <a:pt x="0" y="1628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AutoShape 12"/>
          <p:cNvSpPr/>
          <p:nvPr/>
        </p:nvSpPr>
        <p:spPr>
          <a:xfrm flipH="1">
            <a:off x="16516303" y="4638903"/>
            <a:ext cx="14287" cy="3556522"/>
          </a:xfrm>
          <a:prstGeom prst="line">
            <a:avLst/>
          </a:prstGeom>
          <a:ln w="28575" cap="flat">
            <a:solidFill>
              <a:srgbClr val="000000"/>
            </a:solidFill>
            <a:prstDash val="sysDot"/>
            <a:headEnd type="none" w="sm" len="sm"/>
            <a:tailEnd type="none" w="sm" len="sm"/>
          </a:ln>
        </p:spPr>
      </p:sp>
      <p:sp>
        <p:nvSpPr>
          <p:cNvPr id="13" name="AutoShape 13"/>
          <p:cNvSpPr/>
          <p:nvPr/>
        </p:nvSpPr>
        <p:spPr>
          <a:xfrm flipH="1" flipV="1">
            <a:off x="15824984" y="4638903"/>
            <a:ext cx="28698" cy="3101916"/>
          </a:xfrm>
          <a:prstGeom prst="line">
            <a:avLst/>
          </a:prstGeom>
          <a:ln w="28575" cap="flat">
            <a:solidFill>
              <a:srgbClr val="000000"/>
            </a:solidFill>
            <a:prstDash val="solid"/>
            <a:headEnd type="none" w="sm" len="sm"/>
            <a:tailEnd type="arrow" w="med" len="sm"/>
          </a:ln>
        </p:spPr>
      </p:sp>
      <p:sp>
        <p:nvSpPr>
          <p:cNvPr id="14" name="Freeform 14"/>
          <p:cNvSpPr/>
          <p:nvPr/>
        </p:nvSpPr>
        <p:spPr>
          <a:xfrm>
            <a:off x="13978279" y="3109985"/>
            <a:ext cx="3693409" cy="1267990"/>
          </a:xfrm>
          <a:custGeom>
            <a:avLst/>
            <a:gdLst/>
            <a:ahLst/>
            <a:cxnLst/>
            <a:rect l="l" t="t" r="r" b="b"/>
            <a:pathLst>
              <a:path w="3693409" h="1267990">
                <a:moveTo>
                  <a:pt x="0" y="0"/>
                </a:moveTo>
                <a:lnTo>
                  <a:pt x="3693409" y="0"/>
                </a:lnTo>
                <a:lnTo>
                  <a:pt x="3693409" y="1267990"/>
                </a:lnTo>
                <a:lnTo>
                  <a:pt x="0" y="1267990"/>
                </a:lnTo>
                <a:lnTo>
                  <a:pt x="0" y="0"/>
                </a:lnTo>
                <a:close/>
              </a:path>
            </a:pathLst>
          </a:custGeom>
          <a:blipFill>
            <a:blip r:embed="rId7"/>
            <a:stretch>
              <a:fillRect t="-1243" b="-1243"/>
            </a:stretch>
          </a:blipFill>
        </p:spPr>
      </p:sp>
      <p:sp>
        <p:nvSpPr>
          <p:cNvPr id="15" name="Freeform 15"/>
          <p:cNvSpPr/>
          <p:nvPr/>
        </p:nvSpPr>
        <p:spPr>
          <a:xfrm rot="-1163015">
            <a:off x="2056509" y="6722754"/>
            <a:ext cx="2114108" cy="1596152"/>
          </a:xfrm>
          <a:custGeom>
            <a:avLst/>
            <a:gdLst/>
            <a:ahLst/>
            <a:cxnLst/>
            <a:rect l="l" t="t" r="r" b="b"/>
            <a:pathLst>
              <a:path w="2114108" h="1596152">
                <a:moveTo>
                  <a:pt x="0" y="0"/>
                </a:moveTo>
                <a:lnTo>
                  <a:pt x="2114109" y="0"/>
                </a:lnTo>
                <a:lnTo>
                  <a:pt x="2114109" y="1596151"/>
                </a:lnTo>
                <a:lnTo>
                  <a:pt x="0" y="1596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8035426" y="4123719"/>
            <a:ext cx="1825019" cy="1030253"/>
          </a:xfrm>
          <a:custGeom>
            <a:avLst/>
            <a:gdLst/>
            <a:ahLst/>
            <a:cxnLst/>
            <a:rect l="l" t="t" r="r" b="b"/>
            <a:pathLst>
              <a:path w="1825019" h="1030253">
                <a:moveTo>
                  <a:pt x="0" y="0"/>
                </a:moveTo>
                <a:lnTo>
                  <a:pt x="1825019" y="0"/>
                </a:lnTo>
                <a:lnTo>
                  <a:pt x="1825019" y="1030253"/>
                </a:lnTo>
                <a:lnTo>
                  <a:pt x="0" y="1030253"/>
                </a:lnTo>
                <a:lnTo>
                  <a:pt x="0" y="0"/>
                </a:lnTo>
                <a:close/>
              </a:path>
            </a:pathLst>
          </a:custGeom>
          <a:blipFill>
            <a:blip r:embed="rId10"/>
            <a:stretch>
              <a:fillRect/>
            </a:stretch>
          </a:blipFill>
        </p:spPr>
      </p:sp>
      <p:sp>
        <p:nvSpPr>
          <p:cNvPr id="17" name="Freeform 17"/>
          <p:cNvSpPr/>
          <p:nvPr/>
        </p:nvSpPr>
        <p:spPr>
          <a:xfrm>
            <a:off x="7992032" y="634048"/>
            <a:ext cx="2229458" cy="1365543"/>
          </a:xfrm>
          <a:custGeom>
            <a:avLst/>
            <a:gdLst/>
            <a:ahLst/>
            <a:cxnLst/>
            <a:rect l="l" t="t" r="r" b="b"/>
            <a:pathLst>
              <a:path w="2229458" h="1365543">
                <a:moveTo>
                  <a:pt x="0" y="0"/>
                </a:moveTo>
                <a:lnTo>
                  <a:pt x="2229457" y="0"/>
                </a:lnTo>
                <a:lnTo>
                  <a:pt x="2229457" y="1365543"/>
                </a:lnTo>
                <a:lnTo>
                  <a:pt x="0" y="13655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AutoShape 18"/>
          <p:cNvSpPr/>
          <p:nvPr/>
        </p:nvSpPr>
        <p:spPr>
          <a:xfrm>
            <a:off x="5136741" y="4109432"/>
            <a:ext cx="2028110" cy="0"/>
          </a:xfrm>
          <a:prstGeom prst="line">
            <a:avLst/>
          </a:prstGeom>
          <a:ln w="28575" cap="flat">
            <a:solidFill>
              <a:srgbClr val="000000"/>
            </a:solidFill>
            <a:prstDash val="solid"/>
            <a:headEnd type="none" w="sm" len="sm"/>
            <a:tailEnd type="triangle" w="lg" len="med"/>
          </a:ln>
        </p:spPr>
      </p:sp>
      <p:sp>
        <p:nvSpPr>
          <p:cNvPr id="19" name="TextBox 19"/>
          <p:cNvSpPr txBox="1"/>
          <p:nvPr/>
        </p:nvSpPr>
        <p:spPr>
          <a:xfrm>
            <a:off x="529940" y="2678565"/>
            <a:ext cx="4698759" cy="431419"/>
          </a:xfrm>
          <a:prstGeom prst="rect">
            <a:avLst/>
          </a:prstGeom>
        </p:spPr>
        <p:txBody>
          <a:bodyPr lIns="0" tIns="0" rIns="0" bIns="0" rtlCol="0" anchor="t">
            <a:spAutoFit/>
          </a:bodyPr>
          <a:lstStyle/>
          <a:p>
            <a:pPr algn="ctr">
              <a:lnSpc>
                <a:spcPts val="3539"/>
              </a:lnSpc>
              <a:spcBef>
                <a:spcPct val="0"/>
              </a:spcBef>
            </a:pPr>
            <a:r>
              <a:rPr lang="en-US" sz="2528">
                <a:solidFill>
                  <a:srgbClr val="000000"/>
                </a:solidFill>
                <a:latin typeface="Canva Sans Bold"/>
              </a:rPr>
              <a:t>Sponsors</a:t>
            </a:r>
          </a:p>
        </p:txBody>
      </p:sp>
      <p:sp>
        <p:nvSpPr>
          <p:cNvPr id="20" name="AutoShape 20"/>
          <p:cNvSpPr/>
          <p:nvPr/>
        </p:nvSpPr>
        <p:spPr>
          <a:xfrm flipV="1">
            <a:off x="8947935" y="5993801"/>
            <a:ext cx="0" cy="1035889"/>
          </a:xfrm>
          <a:prstGeom prst="line">
            <a:avLst/>
          </a:prstGeom>
          <a:ln w="38100" cap="flat">
            <a:solidFill>
              <a:srgbClr val="000000"/>
            </a:solidFill>
            <a:prstDash val="solid"/>
            <a:headEnd type="none" w="sm" len="sm"/>
            <a:tailEnd type="arrow" w="med" len="sm"/>
          </a:ln>
        </p:spPr>
      </p:sp>
      <p:sp>
        <p:nvSpPr>
          <p:cNvPr id="21" name="AutoShape 21"/>
          <p:cNvSpPr/>
          <p:nvPr/>
        </p:nvSpPr>
        <p:spPr>
          <a:xfrm flipV="1">
            <a:off x="4727970" y="1508554"/>
            <a:ext cx="2880819" cy="1601431"/>
          </a:xfrm>
          <a:prstGeom prst="line">
            <a:avLst/>
          </a:prstGeom>
          <a:ln w="28575" cap="flat">
            <a:solidFill>
              <a:srgbClr val="000000"/>
            </a:solidFill>
            <a:prstDash val="solid"/>
            <a:headEnd type="none" w="sm" len="sm"/>
            <a:tailEnd type="triangle" w="lg" len="med"/>
          </a:ln>
        </p:spPr>
      </p:sp>
      <p:sp>
        <p:nvSpPr>
          <p:cNvPr id="22" name="Freeform 22"/>
          <p:cNvSpPr/>
          <p:nvPr/>
        </p:nvSpPr>
        <p:spPr>
          <a:xfrm rot="-1163015">
            <a:off x="5069444" y="2040495"/>
            <a:ext cx="1370360" cy="1034622"/>
          </a:xfrm>
          <a:custGeom>
            <a:avLst/>
            <a:gdLst/>
            <a:ahLst/>
            <a:cxnLst/>
            <a:rect l="l" t="t" r="r" b="b"/>
            <a:pathLst>
              <a:path w="1370360" h="1034622">
                <a:moveTo>
                  <a:pt x="0" y="0"/>
                </a:moveTo>
                <a:lnTo>
                  <a:pt x="1370360" y="0"/>
                </a:lnTo>
                <a:lnTo>
                  <a:pt x="1370360" y="1034622"/>
                </a:lnTo>
                <a:lnTo>
                  <a:pt x="0" y="10346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7869266" y="3219035"/>
            <a:ext cx="2706043" cy="2398231"/>
          </a:xfrm>
          <a:custGeom>
            <a:avLst/>
            <a:gdLst/>
            <a:ahLst/>
            <a:cxnLst/>
            <a:rect l="l" t="t" r="r" b="b"/>
            <a:pathLst>
              <a:path w="2706043" h="2398231">
                <a:moveTo>
                  <a:pt x="0" y="0"/>
                </a:moveTo>
                <a:lnTo>
                  <a:pt x="2706043" y="0"/>
                </a:lnTo>
                <a:lnTo>
                  <a:pt x="2706043" y="2398231"/>
                </a:lnTo>
                <a:lnTo>
                  <a:pt x="0" y="23982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TextBox 24"/>
          <p:cNvSpPr txBox="1"/>
          <p:nvPr/>
        </p:nvSpPr>
        <p:spPr>
          <a:xfrm>
            <a:off x="529940" y="386046"/>
            <a:ext cx="5798143" cy="739040"/>
          </a:xfrm>
          <a:prstGeom prst="rect">
            <a:avLst/>
          </a:prstGeom>
        </p:spPr>
        <p:txBody>
          <a:bodyPr lIns="0" tIns="0" rIns="0" bIns="0" rtlCol="0" anchor="t">
            <a:spAutoFit/>
          </a:bodyPr>
          <a:lstStyle/>
          <a:p>
            <a:pPr algn="ctr">
              <a:lnSpc>
                <a:spcPts val="5900"/>
              </a:lnSpc>
              <a:spcBef>
                <a:spcPct val="0"/>
              </a:spcBef>
            </a:pPr>
            <a:r>
              <a:rPr lang="en-US" sz="4214">
                <a:solidFill>
                  <a:srgbClr val="000000"/>
                </a:solidFill>
                <a:latin typeface="Arimo Bold"/>
              </a:rPr>
              <a:t>Where do we come in?</a:t>
            </a:r>
          </a:p>
        </p:txBody>
      </p:sp>
      <p:sp>
        <p:nvSpPr>
          <p:cNvPr id="25" name="TextBox 25"/>
          <p:cNvSpPr txBox="1"/>
          <p:nvPr/>
        </p:nvSpPr>
        <p:spPr>
          <a:xfrm>
            <a:off x="1851551" y="4893174"/>
            <a:ext cx="2069136" cy="769442"/>
          </a:xfrm>
          <a:prstGeom prst="rect">
            <a:avLst/>
          </a:prstGeom>
        </p:spPr>
        <p:txBody>
          <a:bodyPr lIns="0" tIns="0" rIns="0" bIns="0" rtlCol="0" anchor="t">
            <a:spAutoFit/>
          </a:bodyPr>
          <a:lstStyle/>
          <a:p>
            <a:pPr algn="ctr">
              <a:lnSpc>
                <a:spcPts val="3064"/>
              </a:lnSpc>
              <a:spcBef>
                <a:spcPct val="0"/>
              </a:spcBef>
            </a:pPr>
            <a:r>
              <a:rPr lang="en-US" sz="2188">
                <a:solidFill>
                  <a:srgbClr val="000000"/>
                </a:solidFill>
                <a:latin typeface="Arimo Bold"/>
              </a:rPr>
              <a:t>Amex/ Corporate</a:t>
            </a:r>
          </a:p>
        </p:txBody>
      </p:sp>
      <p:sp>
        <p:nvSpPr>
          <p:cNvPr id="26" name="TextBox 26"/>
          <p:cNvSpPr txBox="1"/>
          <p:nvPr/>
        </p:nvSpPr>
        <p:spPr>
          <a:xfrm>
            <a:off x="7883899" y="9030349"/>
            <a:ext cx="2520201" cy="502691"/>
          </a:xfrm>
          <a:prstGeom prst="rect">
            <a:avLst/>
          </a:prstGeom>
        </p:spPr>
        <p:txBody>
          <a:bodyPr lIns="0" tIns="0" rIns="0" bIns="0" rtlCol="0" anchor="t">
            <a:spAutoFit/>
          </a:bodyPr>
          <a:lstStyle/>
          <a:p>
            <a:pPr algn="ctr">
              <a:lnSpc>
                <a:spcPts val="3943"/>
              </a:lnSpc>
              <a:spcBef>
                <a:spcPct val="0"/>
              </a:spcBef>
            </a:pPr>
            <a:r>
              <a:rPr lang="en-US" sz="2816">
                <a:solidFill>
                  <a:srgbClr val="000000"/>
                </a:solidFill>
                <a:latin typeface="Arimo Bold"/>
              </a:rPr>
              <a:t>Bank</a:t>
            </a:r>
          </a:p>
        </p:txBody>
      </p:sp>
      <p:sp>
        <p:nvSpPr>
          <p:cNvPr id="27" name="TextBox 27"/>
          <p:cNvSpPr txBox="1"/>
          <p:nvPr/>
        </p:nvSpPr>
        <p:spPr>
          <a:xfrm>
            <a:off x="14443906" y="2430011"/>
            <a:ext cx="2762156" cy="450143"/>
          </a:xfrm>
          <a:prstGeom prst="rect">
            <a:avLst/>
          </a:prstGeom>
        </p:spPr>
        <p:txBody>
          <a:bodyPr lIns="0" tIns="0" rIns="0" bIns="0" rtlCol="0" anchor="t">
            <a:spAutoFit/>
          </a:bodyPr>
          <a:lstStyle/>
          <a:p>
            <a:pPr algn="ctr">
              <a:lnSpc>
                <a:spcPts val="3534"/>
              </a:lnSpc>
              <a:spcBef>
                <a:spcPct val="0"/>
              </a:spcBef>
            </a:pPr>
            <a:r>
              <a:rPr lang="en-US" sz="2524">
                <a:solidFill>
                  <a:srgbClr val="000000"/>
                </a:solidFill>
                <a:latin typeface="Arimo Bold"/>
              </a:rPr>
              <a:t>Issues Vouchers</a:t>
            </a:r>
          </a:p>
        </p:txBody>
      </p:sp>
      <p:sp>
        <p:nvSpPr>
          <p:cNvPr id="28" name="TextBox 28"/>
          <p:cNvSpPr txBox="1"/>
          <p:nvPr/>
        </p:nvSpPr>
        <p:spPr>
          <a:xfrm>
            <a:off x="7655474" y="7035967"/>
            <a:ext cx="3171729" cy="450143"/>
          </a:xfrm>
          <a:prstGeom prst="rect">
            <a:avLst/>
          </a:prstGeom>
        </p:spPr>
        <p:txBody>
          <a:bodyPr lIns="0" tIns="0" rIns="0" bIns="0" rtlCol="0" anchor="t">
            <a:spAutoFit/>
          </a:bodyPr>
          <a:lstStyle/>
          <a:p>
            <a:pPr algn="ctr">
              <a:lnSpc>
                <a:spcPts val="3534"/>
              </a:lnSpc>
              <a:spcBef>
                <a:spcPct val="0"/>
              </a:spcBef>
            </a:pPr>
            <a:r>
              <a:rPr lang="en-US" sz="2524">
                <a:solidFill>
                  <a:srgbClr val="000000"/>
                </a:solidFill>
                <a:latin typeface="Arimo Bold"/>
              </a:rPr>
              <a:t>Validates Vouchers</a:t>
            </a:r>
          </a:p>
        </p:txBody>
      </p:sp>
      <p:sp>
        <p:nvSpPr>
          <p:cNvPr id="29" name="TextBox 29"/>
          <p:cNvSpPr txBox="1"/>
          <p:nvPr/>
        </p:nvSpPr>
        <p:spPr>
          <a:xfrm>
            <a:off x="10551694" y="741278"/>
            <a:ext cx="2762156" cy="1345344"/>
          </a:xfrm>
          <a:prstGeom prst="rect">
            <a:avLst/>
          </a:prstGeom>
        </p:spPr>
        <p:txBody>
          <a:bodyPr lIns="0" tIns="0" rIns="0" bIns="0" rtlCol="0" anchor="t">
            <a:spAutoFit/>
          </a:bodyPr>
          <a:lstStyle/>
          <a:p>
            <a:pPr algn="ctr">
              <a:lnSpc>
                <a:spcPts val="3534"/>
              </a:lnSpc>
            </a:pPr>
            <a:r>
              <a:rPr lang="en-US" sz="2524">
                <a:solidFill>
                  <a:srgbClr val="000000"/>
                </a:solidFill>
                <a:latin typeface="Arimo Bold"/>
              </a:rPr>
              <a:t>Benefeciaries:</a:t>
            </a:r>
          </a:p>
          <a:p>
            <a:pPr algn="ctr">
              <a:lnSpc>
                <a:spcPts val="3534"/>
              </a:lnSpc>
            </a:pPr>
            <a:r>
              <a:rPr lang="en-US" sz="2524">
                <a:solidFill>
                  <a:srgbClr val="000000"/>
                </a:solidFill>
                <a:latin typeface="Arimo Bold"/>
              </a:rPr>
              <a:t>Farmers &amp;</a:t>
            </a:r>
          </a:p>
          <a:p>
            <a:pPr algn="ctr">
              <a:lnSpc>
                <a:spcPts val="3534"/>
              </a:lnSpc>
              <a:spcBef>
                <a:spcPct val="0"/>
              </a:spcBef>
            </a:pPr>
            <a:r>
              <a:rPr lang="en-US" sz="2524">
                <a:solidFill>
                  <a:srgbClr val="000000"/>
                </a:solidFill>
                <a:latin typeface="Arimo Bold"/>
              </a:rPr>
              <a:t>Amex Employees</a:t>
            </a:r>
          </a:p>
        </p:txBody>
      </p:sp>
      <p:sp>
        <p:nvSpPr>
          <p:cNvPr id="30" name="AutoShape 30"/>
          <p:cNvSpPr/>
          <p:nvPr/>
        </p:nvSpPr>
        <p:spPr>
          <a:xfrm flipV="1">
            <a:off x="8928885" y="2208246"/>
            <a:ext cx="0" cy="709842"/>
          </a:xfrm>
          <a:prstGeom prst="line">
            <a:avLst/>
          </a:prstGeom>
          <a:ln w="38100" cap="flat">
            <a:solidFill>
              <a:srgbClr val="000000"/>
            </a:solidFill>
            <a:prstDash val="solid"/>
            <a:headEnd type="none" w="sm" len="sm"/>
            <a:tailEnd type="arrow" w="med" len="sm"/>
          </a:ln>
        </p:spPr>
      </p:sp>
      <p:sp>
        <p:nvSpPr>
          <p:cNvPr id="31" name="AutoShape 31"/>
          <p:cNvSpPr/>
          <p:nvPr/>
        </p:nvSpPr>
        <p:spPr>
          <a:xfrm flipH="1">
            <a:off x="5136741" y="4638846"/>
            <a:ext cx="2028110" cy="14287"/>
          </a:xfrm>
          <a:prstGeom prst="line">
            <a:avLst/>
          </a:prstGeom>
          <a:ln w="28575" cap="flat">
            <a:solidFill>
              <a:srgbClr val="000000"/>
            </a:solidFill>
            <a:prstDash val="sysDot"/>
            <a:headEnd type="none" w="sm" len="sm"/>
            <a:tailEnd type="arrow" w="med" len="sm"/>
          </a:ln>
        </p:spPr>
      </p:sp>
      <p:sp>
        <p:nvSpPr>
          <p:cNvPr id="32" name="AutoShape 32"/>
          <p:cNvSpPr/>
          <p:nvPr/>
        </p:nvSpPr>
        <p:spPr>
          <a:xfrm>
            <a:off x="9292817" y="2309269"/>
            <a:ext cx="0" cy="683560"/>
          </a:xfrm>
          <a:prstGeom prst="line">
            <a:avLst/>
          </a:prstGeom>
          <a:ln w="38100" cap="flat">
            <a:solidFill>
              <a:srgbClr val="000000"/>
            </a:solidFill>
            <a:prstDash val="sysDot"/>
            <a:headEnd type="none" w="sm" len="sm"/>
            <a:tailEnd type="arrow" w="med" len="sm"/>
          </a:ln>
        </p:spPr>
      </p:sp>
      <p:sp>
        <p:nvSpPr>
          <p:cNvPr id="33" name="AutoShape 33"/>
          <p:cNvSpPr/>
          <p:nvPr/>
        </p:nvSpPr>
        <p:spPr>
          <a:xfrm>
            <a:off x="9311867" y="5993801"/>
            <a:ext cx="19050" cy="1035889"/>
          </a:xfrm>
          <a:prstGeom prst="line">
            <a:avLst/>
          </a:prstGeom>
          <a:ln w="38100" cap="flat">
            <a:solidFill>
              <a:srgbClr val="000000"/>
            </a:solidFill>
            <a:prstDash val="sysDot"/>
            <a:headEnd type="none" w="sm" len="sm"/>
            <a:tailEnd type="arrow" w="med" len="sm"/>
          </a:ln>
        </p:spPr>
      </p:sp>
      <p:sp>
        <p:nvSpPr>
          <p:cNvPr id="34" name="TextBox 34"/>
          <p:cNvSpPr txBox="1"/>
          <p:nvPr/>
        </p:nvSpPr>
        <p:spPr>
          <a:xfrm>
            <a:off x="8219494" y="9666390"/>
            <a:ext cx="2108548" cy="559596"/>
          </a:xfrm>
          <a:prstGeom prst="rect">
            <a:avLst/>
          </a:prstGeom>
        </p:spPr>
        <p:txBody>
          <a:bodyPr lIns="0" tIns="0" rIns="0" bIns="0" rtlCol="0" anchor="t">
            <a:spAutoFit/>
          </a:bodyPr>
          <a:lstStyle/>
          <a:p>
            <a:pPr algn="ctr">
              <a:lnSpc>
                <a:spcPts val="4496"/>
              </a:lnSpc>
              <a:spcBef>
                <a:spcPct val="0"/>
              </a:spcBef>
            </a:pPr>
            <a:r>
              <a:rPr lang="en-US" sz="3211">
                <a:solidFill>
                  <a:srgbClr val="000000"/>
                </a:solidFill>
                <a:latin typeface="Arimo Bold"/>
              </a:rPr>
              <a:t>Page 9/20..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Words>
  <Application>Microsoft Office PowerPoint</Application>
  <PresentationFormat>Custom</PresentationFormat>
  <Paragraphs>95</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Arimo</vt:lpstr>
      <vt:lpstr>Canva Sans Bold</vt:lpstr>
      <vt:lpstr>Intro Rust</vt:lpstr>
      <vt:lpstr>Calibri</vt:lpstr>
      <vt:lpstr>Arial</vt:lpstr>
      <vt:lpstr>Arimo Bold</vt:lpstr>
      <vt:lpstr>Be Vietnam</vt:lpstr>
      <vt:lpstr>Arimo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Cranky Coders</dc:title>
  <cp:lastModifiedBy>Arzoo Bapna</cp:lastModifiedBy>
  <cp:revision>2</cp:revision>
  <dcterms:created xsi:type="dcterms:W3CDTF">2006-08-16T00:00:00Z</dcterms:created>
  <dcterms:modified xsi:type="dcterms:W3CDTF">2024-05-10T06:52:10Z</dcterms:modified>
  <dc:identifier>DAFlI7nwVfs</dc:identifier>
</cp:coreProperties>
</file>